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Telegraf" panose="020B0604020202020204" charset="0"/>
      <p:regular r:id="rId19"/>
    </p:embeddedFont>
    <p:embeddedFont>
      <p:font typeface="Telegraf Bold" panose="020B0604020202020204" charset="0"/>
      <p:regular r:id="rId20"/>
    </p:embeddedFont>
    <p:embeddedFont>
      <p:font typeface="Telegraf Extra-Light" panose="020B0604020202020204" charset="0"/>
      <p:regular r:id="rId21"/>
    </p:embeddedFont>
    <p:embeddedFont>
      <p:font typeface="TT Hoves" panose="020B0604020202020204" charset="0"/>
      <p:regular r:id="rId22"/>
    </p:embeddedFont>
    <p:embeddedFont>
      <p:font typeface="TT Hoves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07862">
            <a:off x="6129438" y="5304279"/>
            <a:ext cx="15048401" cy="6376760"/>
          </a:xfrm>
          <a:custGeom>
            <a:avLst/>
            <a:gdLst/>
            <a:ahLst/>
            <a:cxnLst/>
            <a:rect l="l" t="t" r="r" b="b"/>
            <a:pathLst>
              <a:path w="15048401" h="6376760">
                <a:moveTo>
                  <a:pt x="0" y="0"/>
                </a:moveTo>
                <a:lnTo>
                  <a:pt x="15048401" y="0"/>
                </a:lnTo>
                <a:lnTo>
                  <a:pt x="15048401" y="6376760"/>
                </a:lnTo>
                <a:lnTo>
                  <a:pt x="0" y="6376760"/>
                </a:lnTo>
                <a:lnTo>
                  <a:pt x="0" y="0"/>
                </a:lnTo>
                <a:close/>
              </a:path>
            </a:pathLst>
          </a:custGeom>
          <a:blipFill>
            <a:blip r:embed="rId2"/>
            <a:stretch>
              <a:fillRect/>
            </a:stretch>
          </a:blipFill>
        </p:spPr>
      </p:sp>
      <p:grpSp>
        <p:nvGrpSpPr>
          <p:cNvPr id="3" name="Group 3"/>
          <p:cNvGrpSpPr/>
          <p:nvPr/>
        </p:nvGrpSpPr>
        <p:grpSpPr>
          <a:xfrm>
            <a:off x="-1057476" y="7009521"/>
            <a:ext cx="9637365" cy="212578"/>
            <a:chOff x="0" y="0"/>
            <a:chExt cx="2538236" cy="55988"/>
          </a:xfrm>
        </p:grpSpPr>
        <p:sp>
          <p:nvSpPr>
            <p:cNvPr id="4" name="Freeform 4"/>
            <p:cNvSpPr/>
            <p:nvPr/>
          </p:nvSpPr>
          <p:spPr>
            <a:xfrm>
              <a:off x="0" y="0"/>
              <a:ext cx="2538236" cy="55988"/>
            </a:xfrm>
            <a:custGeom>
              <a:avLst/>
              <a:gdLst/>
              <a:ahLst/>
              <a:cxnLst/>
              <a:rect l="l" t="t" r="r" b="b"/>
              <a:pathLst>
                <a:path w="2538236" h="55988">
                  <a:moveTo>
                    <a:pt x="0" y="0"/>
                  </a:moveTo>
                  <a:lnTo>
                    <a:pt x="2538236" y="0"/>
                  </a:lnTo>
                  <a:lnTo>
                    <a:pt x="2538236" y="55988"/>
                  </a:lnTo>
                  <a:lnTo>
                    <a:pt x="0" y="559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5" name="TextBox 5"/>
            <p:cNvSpPr txBox="1"/>
            <p:nvPr/>
          </p:nvSpPr>
          <p:spPr>
            <a:xfrm>
              <a:off x="0" y="-57150"/>
              <a:ext cx="2538236" cy="113138"/>
            </a:xfrm>
            <a:prstGeom prst="rect">
              <a:avLst/>
            </a:prstGeom>
          </p:spPr>
          <p:txBody>
            <a:bodyPr lIns="50800" tIns="50800" rIns="50800" bIns="50800" rtlCol="0" anchor="ctr"/>
            <a:lstStyle/>
            <a:p>
              <a:pPr algn="ctr">
                <a:lnSpc>
                  <a:spcPts val="3639"/>
                </a:lnSpc>
              </a:pPr>
              <a:endParaRPr/>
            </a:p>
          </p:txBody>
        </p:sp>
      </p:grpSp>
      <p:sp>
        <p:nvSpPr>
          <p:cNvPr id="6" name="Freeform 6"/>
          <p:cNvSpPr/>
          <p:nvPr/>
        </p:nvSpPr>
        <p:spPr>
          <a:xfrm flipV="1">
            <a:off x="-1871117" y="-1543430"/>
            <a:ext cx="6732105" cy="4030848"/>
          </a:xfrm>
          <a:custGeom>
            <a:avLst/>
            <a:gdLst/>
            <a:ahLst/>
            <a:cxnLst/>
            <a:rect l="l" t="t" r="r" b="b"/>
            <a:pathLst>
              <a:path w="6732105" h="4030848">
                <a:moveTo>
                  <a:pt x="0" y="4030848"/>
                </a:moveTo>
                <a:lnTo>
                  <a:pt x="6732105" y="4030848"/>
                </a:lnTo>
                <a:lnTo>
                  <a:pt x="6732105" y="0"/>
                </a:lnTo>
                <a:lnTo>
                  <a:pt x="0" y="0"/>
                </a:lnTo>
                <a:lnTo>
                  <a:pt x="0" y="4030848"/>
                </a:lnTo>
                <a:close/>
              </a:path>
            </a:pathLst>
          </a:custGeom>
          <a:blipFill>
            <a:blip r:embed="rId3"/>
            <a:stretch>
              <a:fillRect/>
            </a:stretch>
          </a:blipFill>
        </p:spPr>
      </p:sp>
      <p:sp>
        <p:nvSpPr>
          <p:cNvPr id="7" name="Freeform 7"/>
          <p:cNvSpPr/>
          <p:nvPr/>
        </p:nvSpPr>
        <p:spPr>
          <a:xfrm>
            <a:off x="9299430" y="2613008"/>
            <a:ext cx="8988570" cy="7673992"/>
          </a:xfrm>
          <a:custGeom>
            <a:avLst/>
            <a:gdLst/>
            <a:ahLst/>
            <a:cxnLst/>
            <a:rect l="l" t="t" r="r" b="b"/>
            <a:pathLst>
              <a:path w="8988570" h="7673992">
                <a:moveTo>
                  <a:pt x="0" y="0"/>
                </a:moveTo>
                <a:lnTo>
                  <a:pt x="8988570" y="0"/>
                </a:lnTo>
                <a:lnTo>
                  <a:pt x="8988570" y="7673992"/>
                </a:lnTo>
                <a:lnTo>
                  <a:pt x="0" y="7673992"/>
                </a:lnTo>
                <a:lnTo>
                  <a:pt x="0" y="0"/>
                </a:lnTo>
                <a:close/>
              </a:path>
            </a:pathLst>
          </a:custGeom>
          <a:blipFill>
            <a:blip r:embed="rId4">
              <a:alphaModFix amt="35000"/>
            </a:blip>
            <a:stretch>
              <a:fillRect/>
            </a:stretch>
          </a:blipFill>
          <a:ln cap="rnd">
            <a:noFill/>
            <a:prstDash val="solid"/>
            <a:round/>
          </a:ln>
        </p:spPr>
      </p:sp>
      <p:sp>
        <p:nvSpPr>
          <p:cNvPr id="8" name="TextBox 8"/>
          <p:cNvSpPr txBox="1"/>
          <p:nvPr/>
        </p:nvSpPr>
        <p:spPr>
          <a:xfrm>
            <a:off x="1028700" y="8032284"/>
            <a:ext cx="2554023" cy="460375"/>
          </a:xfrm>
          <a:prstGeom prst="rect">
            <a:avLst/>
          </a:prstGeom>
        </p:spPr>
        <p:txBody>
          <a:bodyPr lIns="0" tIns="0" rIns="0" bIns="0" rtlCol="0" anchor="t">
            <a:spAutoFit/>
          </a:bodyPr>
          <a:lstStyle/>
          <a:p>
            <a:pPr algn="l">
              <a:lnSpc>
                <a:spcPts val="3499"/>
              </a:lnSpc>
              <a:spcBef>
                <a:spcPct val="0"/>
              </a:spcBef>
            </a:pPr>
            <a:r>
              <a:rPr lang="en-US" sz="2499" b="1" spc="124">
                <a:solidFill>
                  <a:srgbClr val="343434"/>
                </a:solidFill>
                <a:latin typeface="Telegraf Bold"/>
                <a:ea typeface="Telegraf Bold"/>
                <a:cs typeface="Telegraf Bold"/>
                <a:sym typeface="Telegraf Bold"/>
              </a:rPr>
              <a:t>Presented By:</a:t>
            </a:r>
          </a:p>
        </p:txBody>
      </p:sp>
      <p:sp>
        <p:nvSpPr>
          <p:cNvPr id="9" name="TextBox 9"/>
          <p:cNvSpPr txBox="1"/>
          <p:nvPr/>
        </p:nvSpPr>
        <p:spPr>
          <a:xfrm>
            <a:off x="3761206" y="8032284"/>
            <a:ext cx="5962326" cy="898525"/>
          </a:xfrm>
          <a:prstGeom prst="rect">
            <a:avLst/>
          </a:prstGeom>
        </p:spPr>
        <p:txBody>
          <a:bodyPr lIns="0" tIns="0" rIns="0" bIns="0" rtlCol="0" anchor="t">
            <a:spAutoFit/>
          </a:bodyPr>
          <a:lstStyle/>
          <a:p>
            <a:pPr algn="l">
              <a:lnSpc>
                <a:spcPts val="3499"/>
              </a:lnSpc>
            </a:pPr>
            <a:r>
              <a:rPr lang="en-US" sz="2499" spc="124">
                <a:solidFill>
                  <a:srgbClr val="343434"/>
                </a:solidFill>
                <a:latin typeface="Telegraf"/>
                <a:ea typeface="Telegraf"/>
                <a:cs typeface="Telegraf"/>
                <a:sym typeface="Telegraf"/>
              </a:rPr>
              <a:t>Chandan Pandit (202418043)</a:t>
            </a:r>
          </a:p>
          <a:p>
            <a:pPr algn="l">
              <a:lnSpc>
                <a:spcPts val="3499"/>
              </a:lnSpc>
              <a:spcBef>
                <a:spcPct val="0"/>
              </a:spcBef>
            </a:pPr>
            <a:r>
              <a:rPr lang="en-US" sz="2499" spc="124">
                <a:solidFill>
                  <a:srgbClr val="343434"/>
                </a:solidFill>
                <a:latin typeface="Telegraf"/>
                <a:ea typeface="Telegraf"/>
                <a:cs typeface="Telegraf"/>
                <a:sym typeface="Telegraf"/>
              </a:rPr>
              <a:t>Vivek Gautam (202418053)</a:t>
            </a:r>
          </a:p>
        </p:txBody>
      </p:sp>
      <p:sp>
        <p:nvSpPr>
          <p:cNvPr id="10" name="TextBox 10"/>
          <p:cNvSpPr txBox="1"/>
          <p:nvPr/>
        </p:nvSpPr>
        <p:spPr>
          <a:xfrm>
            <a:off x="0" y="163178"/>
            <a:ext cx="17727653" cy="2449830"/>
          </a:xfrm>
          <a:prstGeom prst="rect">
            <a:avLst/>
          </a:prstGeom>
        </p:spPr>
        <p:txBody>
          <a:bodyPr lIns="0" tIns="0" rIns="0" bIns="0" rtlCol="0" anchor="t">
            <a:spAutoFit/>
          </a:bodyPr>
          <a:lstStyle/>
          <a:p>
            <a:pPr algn="ctr">
              <a:lnSpc>
                <a:spcPts val="9869"/>
              </a:lnSpc>
              <a:spcBef>
                <a:spcPct val="0"/>
              </a:spcBef>
            </a:pPr>
            <a:r>
              <a:rPr lang="en-US" sz="7050" b="1">
                <a:solidFill>
                  <a:srgbClr val="343434"/>
                </a:solidFill>
                <a:latin typeface="TT Hoves Bold"/>
                <a:ea typeface="TT Hoves Bold"/>
                <a:cs typeface="TT Hoves Bold"/>
                <a:sym typeface="TT Hoves Bold"/>
              </a:rPr>
              <a:t> Modeling and Predicting Household Energy Consumption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3" name="Freeform 3"/>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grpSp>
        <p:nvGrpSpPr>
          <p:cNvPr id="4" name="Group 4"/>
          <p:cNvGrpSpPr/>
          <p:nvPr/>
        </p:nvGrpSpPr>
        <p:grpSpPr>
          <a:xfrm rot="5400000">
            <a:off x="14969335" y="1122741"/>
            <a:ext cx="643045" cy="7706253"/>
            <a:chOff x="0" y="0"/>
            <a:chExt cx="169362" cy="2029631"/>
          </a:xfrm>
        </p:grpSpPr>
        <p:sp>
          <p:nvSpPr>
            <p:cNvPr id="5" name="Freeform 5"/>
            <p:cNvSpPr/>
            <p:nvPr/>
          </p:nvSpPr>
          <p:spPr>
            <a:xfrm>
              <a:off x="0" y="0"/>
              <a:ext cx="169362" cy="2029631"/>
            </a:xfrm>
            <a:custGeom>
              <a:avLst/>
              <a:gdLst/>
              <a:ahLst/>
              <a:cxnLst/>
              <a:rect l="l" t="t" r="r" b="b"/>
              <a:pathLst>
                <a:path w="169362" h="2029631">
                  <a:moveTo>
                    <a:pt x="84681" y="0"/>
                  </a:moveTo>
                  <a:lnTo>
                    <a:pt x="84681" y="0"/>
                  </a:lnTo>
                  <a:cubicBezTo>
                    <a:pt x="107140" y="0"/>
                    <a:pt x="128678" y="8922"/>
                    <a:pt x="144559" y="24802"/>
                  </a:cubicBezTo>
                  <a:cubicBezTo>
                    <a:pt x="160440" y="40683"/>
                    <a:pt x="169362" y="62222"/>
                    <a:pt x="169362" y="84681"/>
                  </a:cubicBezTo>
                  <a:lnTo>
                    <a:pt x="169362" y="1944950"/>
                  </a:lnTo>
                  <a:cubicBezTo>
                    <a:pt x="169362" y="1967409"/>
                    <a:pt x="160440" y="1988947"/>
                    <a:pt x="144559" y="2004828"/>
                  </a:cubicBezTo>
                  <a:cubicBezTo>
                    <a:pt x="128678" y="2020709"/>
                    <a:pt x="107140" y="2029631"/>
                    <a:pt x="84681" y="2029631"/>
                  </a:cubicBezTo>
                  <a:lnTo>
                    <a:pt x="84681" y="2029631"/>
                  </a:lnTo>
                  <a:cubicBezTo>
                    <a:pt x="37913" y="2029631"/>
                    <a:pt x="0" y="1991718"/>
                    <a:pt x="0" y="1944950"/>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6" name="TextBox 6"/>
            <p:cNvSpPr txBox="1"/>
            <p:nvPr/>
          </p:nvSpPr>
          <p:spPr>
            <a:xfrm>
              <a:off x="0" y="-57150"/>
              <a:ext cx="169362" cy="2086781"/>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a:off x="10205454" y="1294889"/>
            <a:ext cx="7607940" cy="4079758"/>
          </a:xfrm>
          <a:custGeom>
            <a:avLst/>
            <a:gdLst/>
            <a:ahLst/>
            <a:cxnLst/>
            <a:rect l="l" t="t" r="r" b="b"/>
            <a:pathLst>
              <a:path w="7607940" h="4079758">
                <a:moveTo>
                  <a:pt x="0" y="0"/>
                </a:moveTo>
                <a:lnTo>
                  <a:pt x="7607940" y="0"/>
                </a:lnTo>
                <a:lnTo>
                  <a:pt x="7607940" y="4079758"/>
                </a:lnTo>
                <a:lnTo>
                  <a:pt x="0" y="4079758"/>
                </a:lnTo>
                <a:lnTo>
                  <a:pt x="0" y="0"/>
                </a:lnTo>
                <a:close/>
              </a:path>
            </a:pathLst>
          </a:custGeom>
          <a:blipFill>
            <a:blip r:embed="rId4"/>
            <a:stretch>
              <a:fillRect/>
            </a:stretch>
          </a:blipFill>
        </p:spPr>
      </p:sp>
      <p:sp>
        <p:nvSpPr>
          <p:cNvPr id="8" name="Freeform 8"/>
          <p:cNvSpPr/>
          <p:nvPr/>
        </p:nvSpPr>
        <p:spPr>
          <a:xfrm>
            <a:off x="10349030" y="5802521"/>
            <a:ext cx="7473889" cy="4007873"/>
          </a:xfrm>
          <a:custGeom>
            <a:avLst/>
            <a:gdLst/>
            <a:ahLst/>
            <a:cxnLst/>
            <a:rect l="l" t="t" r="r" b="b"/>
            <a:pathLst>
              <a:path w="7473889" h="4007873">
                <a:moveTo>
                  <a:pt x="0" y="0"/>
                </a:moveTo>
                <a:lnTo>
                  <a:pt x="7473889" y="0"/>
                </a:lnTo>
                <a:lnTo>
                  <a:pt x="7473889" y="4007873"/>
                </a:lnTo>
                <a:lnTo>
                  <a:pt x="0" y="4007873"/>
                </a:lnTo>
                <a:lnTo>
                  <a:pt x="0" y="0"/>
                </a:lnTo>
                <a:close/>
              </a:path>
            </a:pathLst>
          </a:custGeom>
          <a:blipFill>
            <a:blip r:embed="rId5"/>
            <a:stretch>
              <a:fillRect/>
            </a:stretch>
          </a:blipFill>
        </p:spPr>
      </p:sp>
      <p:sp>
        <p:nvSpPr>
          <p:cNvPr id="9" name="TextBox 9"/>
          <p:cNvSpPr txBox="1"/>
          <p:nvPr/>
        </p:nvSpPr>
        <p:spPr>
          <a:xfrm>
            <a:off x="12028076" y="4766635"/>
            <a:ext cx="2798032"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elegraf Extra-Light"/>
                <a:ea typeface="Telegraf Extra-Light"/>
                <a:cs typeface="Telegraf Extra-Light"/>
                <a:sym typeface="Telegraf Extra-Light"/>
              </a:rPr>
              <a:t>Studio Shodwe</a:t>
            </a:r>
          </a:p>
        </p:txBody>
      </p:sp>
      <p:sp>
        <p:nvSpPr>
          <p:cNvPr id="10" name="TextBox 10"/>
          <p:cNvSpPr txBox="1"/>
          <p:nvPr/>
        </p:nvSpPr>
        <p:spPr>
          <a:xfrm>
            <a:off x="14826108" y="4766635"/>
            <a:ext cx="2042727"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sp>
        <p:nvSpPr>
          <p:cNvPr id="11" name="TextBox 11"/>
          <p:cNvSpPr txBox="1"/>
          <p:nvPr/>
        </p:nvSpPr>
        <p:spPr>
          <a:xfrm>
            <a:off x="2760743" y="345435"/>
            <a:ext cx="14108092" cy="683265"/>
          </a:xfrm>
          <a:prstGeom prst="rect">
            <a:avLst/>
          </a:prstGeom>
        </p:spPr>
        <p:txBody>
          <a:bodyPr lIns="0" tIns="0" rIns="0" bIns="0" rtlCol="0" anchor="t">
            <a:spAutoFit/>
          </a:bodyPr>
          <a:lstStyle/>
          <a:p>
            <a:pPr algn="l">
              <a:lnSpc>
                <a:spcPts val="4660"/>
              </a:lnSpc>
            </a:pPr>
            <a:r>
              <a:rPr lang="en-US" sz="4804" b="1">
                <a:solidFill>
                  <a:srgbClr val="343434"/>
                </a:solidFill>
                <a:latin typeface="Telegraf Bold"/>
                <a:ea typeface="Telegraf Bold"/>
                <a:cs typeface="Telegraf Bold"/>
                <a:sym typeface="Telegraf Bold"/>
              </a:rPr>
              <a:t> Autocorrelation and Partial Autocorrelation</a:t>
            </a:r>
          </a:p>
        </p:txBody>
      </p:sp>
      <p:sp>
        <p:nvSpPr>
          <p:cNvPr id="12" name="TextBox 12"/>
          <p:cNvSpPr txBox="1"/>
          <p:nvPr/>
        </p:nvSpPr>
        <p:spPr>
          <a:xfrm>
            <a:off x="403606" y="1717038"/>
            <a:ext cx="9706896" cy="7085016"/>
          </a:xfrm>
          <a:prstGeom prst="rect">
            <a:avLst/>
          </a:prstGeom>
        </p:spPr>
        <p:txBody>
          <a:bodyPr wrap="square" lIns="0" tIns="0" rIns="0" bIns="0" rtlCol="0" anchor="t">
            <a:spAutoFit/>
          </a:bodyPr>
          <a:lstStyle/>
          <a:p>
            <a:pPr algn="l">
              <a:lnSpc>
                <a:spcPts val="3694"/>
              </a:lnSpc>
              <a:spcBef>
                <a:spcPct val="0"/>
              </a:spcBef>
            </a:pPr>
            <a:r>
              <a:rPr lang="en-US" sz="2550" b="1" spc="131" dirty="0">
                <a:solidFill>
                  <a:srgbClr val="000000"/>
                </a:solidFill>
                <a:latin typeface="Telegraf Bold"/>
                <a:ea typeface="Telegraf Bold"/>
                <a:cs typeface="Telegraf Bold"/>
                <a:sym typeface="Telegraf Bold"/>
              </a:rPr>
              <a:t>ACF (Autocorrelation Function)</a:t>
            </a:r>
          </a:p>
          <a:p>
            <a:pPr algn="l">
              <a:lnSpc>
                <a:spcPts val="3694"/>
              </a:lnSpc>
              <a:spcBef>
                <a:spcPct val="0"/>
              </a:spcBef>
            </a:pPr>
            <a:r>
              <a:rPr lang="en-US" sz="2550" spc="131" dirty="0">
                <a:solidFill>
                  <a:srgbClr val="000000"/>
                </a:solidFill>
                <a:latin typeface="Telegraf Extra-Light"/>
                <a:ea typeface="Telegraf Extra-Light"/>
                <a:cs typeface="Telegraf Extra-Light"/>
                <a:sym typeface="Telegraf Extra-Light"/>
              </a:rPr>
              <a:t>ACF measures how a time-series is correlated with its own past values at different lags.</a:t>
            </a:r>
          </a:p>
          <a:p>
            <a:pPr algn="l">
              <a:lnSpc>
                <a:spcPts val="3694"/>
              </a:lnSpc>
              <a:spcBef>
                <a:spcPct val="0"/>
              </a:spcBef>
            </a:pPr>
            <a:r>
              <a:rPr lang="en-US" sz="2550" spc="131" dirty="0">
                <a:solidFill>
                  <a:srgbClr val="000000"/>
                </a:solidFill>
                <a:latin typeface="Telegraf Extra-Light"/>
                <a:ea typeface="Telegraf Extra-Light"/>
                <a:cs typeface="Telegraf Extra-Light"/>
                <a:sym typeface="Telegraf Extra-Light"/>
              </a:rPr>
              <a:t>It helps identify patterns like trend, seasonality, and how many past values influence the current value.</a:t>
            </a:r>
          </a:p>
          <a:p>
            <a:pPr algn="l">
              <a:lnSpc>
                <a:spcPts val="3694"/>
              </a:lnSpc>
              <a:spcBef>
                <a:spcPct val="0"/>
              </a:spcBef>
            </a:pPr>
            <a:endParaRPr lang="en-US" sz="2550" spc="131" dirty="0">
              <a:solidFill>
                <a:srgbClr val="000000"/>
              </a:solidFill>
              <a:latin typeface="Telegraf Extra-Light"/>
              <a:ea typeface="Telegraf Extra-Light"/>
              <a:cs typeface="Telegraf Extra-Light"/>
              <a:sym typeface="Telegraf Extra-Light"/>
            </a:endParaRPr>
          </a:p>
          <a:p>
            <a:pPr algn="l">
              <a:lnSpc>
                <a:spcPts val="3694"/>
              </a:lnSpc>
              <a:spcBef>
                <a:spcPct val="0"/>
              </a:spcBef>
            </a:pPr>
            <a:r>
              <a:rPr lang="en-US" sz="2550" b="1" spc="131" dirty="0">
                <a:solidFill>
                  <a:srgbClr val="000000"/>
                </a:solidFill>
                <a:latin typeface="Telegraf Bold"/>
                <a:ea typeface="Telegraf Bold"/>
                <a:cs typeface="Telegraf Bold"/>
                <a:sym typeface="Telegraf Bold"/>
              </a:rPr>
              <a:t>PACF (Partial Autocorrelation Function)</a:t>
            </a:r>
          </a:p>
          <a:p>
            <a:pPr algn="l">
              <a:lnSpc>
                <a:spcPts val="3694"/>
              </a:lnSpc>
              <a:spcBef>
                <a:spcPct val="0"/>
              </a:spcBef>
            </a:pPr>
            <a:r>
              <a:rPr lang="en-US" sz="2550" spc="131" dirty="0">
                <a:solidFill>
                  <a:srgbClr val="000000"/>
                </a:solidFill>
                <a:latin typeface="Telegraf Extra-Light"/>
                <a:ea typeface="Telegraf Extra-Light"/>
                <a:cs typeface="Telegraf Extra-Light"/>
                <a:sym typeface="Telegraf Extra-Light"/>
              </a:rPr>
              <a:t>PACF measures the direct relationship between a time-series and its past values while removing the effect of intermediate lags.</a:t>
            </a:r>
          </a:p>
          <a:p>
            <a:pPr algn="l">
              <a:lnSpc>
                <a:spcPts val="3694"/>
              </a:lnSpc>
              <a:spcBef>
                <a:spcPct val="0"/>
              </a:spcBef>
            </a:pPr>
            <a:r>
              <a:rPr lang="en-US" sz="2550" spc="131" dirty="0">
                <a:solidFill>
                  <a:srgbClr val="000000"/>
                </a:solidFill>
                <a:latin typeface="Telegraf Extra-Light"/>
                <a:ea typeface="Telegraf Extra-Light"/>
                <a:cs typeface="Telegraf Extra-Light"/>
                <a:sym typeface="Telegraf Extra-Light"/>
              </a:rPr>
              <a:t>It shows how much each lag contributes independently.</a:t>
            </a:r>
          </a:p>
          <a:p>
            <a:pPr algn="l">
              <a:lnSpc>
                <a:spcPts val="3694"/>
              </a:lnSpc>
              <a:spcBef>
                <a:spcPct val="0"/>
              </a:spcBef>
            </a:pPr>
            <a:endParaRPr lang="en-US" sz="2550" spc="131" dirty="0">
              <a:solidFill>
                <a:srgbClr val="000000"/>
              </a:solidFill>
              <a:latin typeface="Telegraf Extra-Light"/>
              <a:ea typeface="Telegraf Extra-Light"/>
              <a:cs typeface="Telegraf Extra-Light"/>
              <a:sym typeface="Telegraf Extra-Light"/>
            </a:endParaRPr>
          </a:p>
          <a:p>
            <a:pPr algn="l">
              <a:lnSpc>
                <a:spcPts val="3694"/>
              </a:lnSpc>
              <a:spcBef>
                <a:spcPct val="0"/>
              </a:spcBef>
            </a:pPr>
            <a:r>
              <a:rPr lang="en-US" sz="2550" b="1" spc="131" dirty="0">
                <a:solidFill>
                  <a:srgbClr val="000000"/>
                </a:solidFill>
                <a:latin typeface="Telegraf Bold"/>
                <a:ea typeface="Telegraf Bold"/>
                <a:cs typeface="Telegraf Bold"/>
                <a:sym typeface="Telegraf Bold"/>
              </a:rPr>
              <a:t>Use in Forecasting</a:t>
            </a:r>
          </a:p>
          <a:p>
            <a:pPr algn="l">
              <a:lnSpc>
                <a:spcPts val="3694"/>
              </a:lnSpc>
              <a:spcBef>
                <a:spcPct val="0"/>
              </a:spcBef>
            </a:pPr>
            <a:r>
              <a:rPr lang="en-US" sz="2550" spc="131" dirty="0">
                <a:solidFill>
                  <a:srgbClr val="000000"/>
                </a:solidFill>
                <a:latin typeface="Telegraf Extra-Light"/>
                <a:ea typeface="Telegraf Extra-Light"/>
                <a:cs typeface="Telegraf Extra-Light"/>
                <a:sym typeface="Telegraf Extra-Light"/>
              </a:rPr>
              <a:t>ACF helps choose MA (moving average) terms in ARIMA.</a:t>
            </a:r>
          </a:p>
          <a:p>
            <a:pPr algn="l">
              <a:lnSpc>
                <a:spcPts val="3694"/>
              </a:lnSpc>
              <a:spcBef>
                <a:spcPct val="0"/>
              </a:spcBef>
            </a:pPr>
            <a:r>
              <a:rPr lang="en-US" sz="2550" spc="131" dirty="0">
                <a:solidFill>
                  <a:srgbClr val="000000"/>
                </a:solidFill>
                <a:latin typeface="Telegraf Extra-Light"/>
                <a:ea typeface="Telegraf Extra-Light"/>
                <a:cs typeface="Telegraf Extra-Light"/>
                <a:sym typeface="Telegraf Extra-Light"/>
              </a:rPr>
              <a:t>PACF helps choose AR (autoregressive) terms in ARIMA.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1565348" flipH="1">
            <a:off x="-2308165" y="-1183576"/>
            <a:ext cx="10441422" cy="4424552"/>
          </a:xfrm>
          <a:custGeom>
            <a:avLst/>
            <a:gdLst/>
            <a:ahLst/>
            <a:cxnLst/>
            <a:rect l="l" t="t" r="r" b="b"/>
            <a:pathLst>
              <a:path w="10441422" h="4424552">
                <a:moveTo>
                  <a:pt x="10441422" y="0"/>
                </a:moveTo>
                <a:lnTo>
                  <a:pt x="0" y="0"/>
                </a:lnTo>
                <a:lnTo>
                  <a:pt x="0" y="4424552"/>
                </a:lnTo>
                <a:lnTo>
                  <a:pt x="10441422" y="4424552"/>
                </a:lnTo>
                <a:lnTo>
                  <a:pt x="10441422" y="0"/>
                </a:lnTo>
                <a:close/>
              </a:path>
            </a:pathLst>
          </a:custGeom>
          <a:blipFill>
            <a:blip r:embed="rId2"/>
            <a:stretch>
              <a:fillRect/>
            </a:stretch>
          </a:blipFill>
        </p:spPr>
      </p:sp>
      <p:sp>
        <p:nvSpPr>
          <p:cNvPr id="3" name="Freeform 3"/>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sp>
        <p:nvSpPr>
          <p:cNvPr id="4" name="Freeform 4"/>
          <p:cNvSpPr/>
          <p:nvPr/>
        </p:nvSpPr>
        <p:spPr>
          <a:xfrm>
            <a:off x="6575539" y="6303306"/>
            <a:ext cx="11301259" cy="3983694"/>
          </a:xfrm>
          <a:custGeom>
            <a:avLst/>
            <a:gdLst/>
            <a:ahLst/>
            <a:cxnLst/>
            <a:rect l="l" t="t" r="r" b="b"/>
            <a:pathLst>
              <a:path w="11301259" h="3983694">
                <a:moveTo>
                  <a:pt x="0" y="0"/>
                </a:moveTo>
                <a:lnTo>
                  <a:pt x="11301259" y="0"/>
                </a:lnTo>
                <a:lnTo>
                  <a:pt x="11301259" y="3983694"/>
                </a:lnTo>
                <a:lnTo>
                  <a:pt x="0" y="3983694"/>
                </a:lnTo>
                <a:lnTo>
                  <a:pt x="0" y="0"/>
                </a:lnTo>
                <a:close/>
              </a:path>
            </a:pathLst>
          </a:custGeom>
          <a:blipFill>
            <a:blip r:embed="rId4"/>
            <a:stretch>
              <a:fillRect/>
            </a:stretch>
          </a:blipFill>
        </p:spPr>
      </p:sp>
      <p:sp>
        <p:nvSpPr>
          <p:cNvPr id="5" name="TextBox 5"/>
          <p:cNvSpPr txBox="1"/>
          <p:nvPr/>
        </p:nvSpPr>
        <p:spPr>
          <a:xfrm>
            <a:off x="6575539" y="255657"/>
            <a:ext cx="9646751" cy="767059"/>
          </a:xfrm>
          <a:prstGeom prst="rect">
            <a:avLst/>
          </a:prstGeom>
        </p:spPr>
        <p:txBody>
          <a:bodyPr lIns="0" tIns="0" rIns="0" bIns="0" rtlCol="0" anchor="t">
            <a:spAutoFit/>
          </a:bodyPr>
          <a:lstStyle/>
          <a:p>
            <a:pPr algn="l">
              <a:lnSpc>
                <a:spcPts val="5228"/>
              </a:lnSpc>
            </a:pPr>
            <a:r>
              <a:rPr lang="en-US" sz="5390" b="1">
                <a:solidFill>
                  <a:srgbClr val="343434"/>
                </a:solidFill>
                <a:latin typeface="Telegraf Bold"/>
                <a:ea typeface="Telegraf Bold"/>
                <a:cs typeface="Telegraf Bold"/>
                <a:sym typeface="Telegraf Bold"/>
              </a:rPr>
              <a:t>AR(1)MODEL</a:t>
            </a:r>
          </a:p>
        </p:txBody>
      </p:sp>
      <p:sp>
        <p:nvSpPr>
          <p:cNvPr id="6" name="TextBox 6"/>
          <p:cNvSpPr txBox="1"/>
          <p:nvPr/>
        </p:nvSpPr>
        <p:spPr>
          <a:xfrm>
            <a:off x="218389" y="1212057"/>
            <a:ext cx="17851222" cy="1773555"/>
          </a:xfrm>
          <a:prstGeom prst="rect">
            <a:avLst/>
          </a:prstGeom>
        </p:spPr>
        <p:txBody>
          <a:bodyPr lIns="0" tIns="0" rIns="0" bIns="0" rtlCol="0" anchor="t">
            <a:spAutoFit/>
          </a:bodyPr>
          <a:lstStyle/>
          <a:p>
            <a:pPr algn="l">
              <a:lnSpc>
                <a:spcPts val="3569"/>
              </a:lnSpc>
              <a:spcBef>
                <a:spcPct val="0"/>
              </a:spcBef>
            </a:pPr>
            <a:r>
              <a:rPr lang="en-US" sz="2550" b="1" spc="127">
                <a:solidFill>
                  <a:srgbClr val="000000"/>
                </a:solidFill>
                <a:latin typeface="TT Hoves Bold"/>
                <a:ea typeface="TT Hoves Bold"/>
                <a:cs typeface="TT Hoves Bold"/>
                <a:sym typeface="TT Hoves Bold"/>
              </a:rPr>
              <a:t>AR Model (Autoregressive Model)</a:t>
            </a:r>
          </a:p>
          <a:p>
            <a:pPr algn="l">
              <a:lnSpc>
                <a:spcPts val="3569"/>
              </a:lnSpc>
              <a:spcBef>
                <a:spcPct val="0"/>
              </a:spcBef>
            </a:pPr>
            <a:r>
              <a:rPr lang="en-US" sz="2550" spc="127">
                <a:solidFill>
                  <a:srgbClr val="000000"/>
                </a:solidFill>
                <a:latin typeface="TT Hoves"/>
                <a:ea typeface="TT Hoves"/>
                <a:cs typeface="TT Hoves"/>
                <a:sym typeface="TT Hoves"/>
              </a:rPr>
              <a:t>An AR model predicts the future value of a time series using a linear combination of its past values.</a:t>
            </a:r>
          </a:p>
          <a:p>
            <a:pPr algn="l">
              <a:lnSpc>
                <a:spcPts val="3569"/>
              </a:lnSpc>
              <a:spcBef>
                <a:spcPct val="0"/>
              </a:spcBef>
            </a:pPr>
            <a:r>
              <a:rPr lang="en-US" sz="2550" spc="127">
                <a:solidFill>
                  <a:srgbClr val="000000"/>
                </a:solidFill>
                <a:latin typeface="TT Hoves"/>
                <a:ea typeface="TT Hoves"/>
                <a:cs typeface="TT Hoves"/>
                <a:sym typeface="TT Hoves"/>
              </a:rPr>
              <a:t>It assumes that the current value depends on previous observations plus some random error.</a:t>
            </a:r>
          </a:p>
          <a:p>
            <a:pPr algn="l">
              <a:lnSpc>
                <a:spcPts val="3569"/>
              </a:lnSpc>
              <a:spcBef>
                <a:spcPct val="0"/>
              </a:spcBef>
            </a:pPr>
            <a:r>
              <a:rPr lang="en-US" sz="2550" spc="127">
                <a:solidFill>
                  <a:srgbClr val="000000"/>
                </a:solidFill>
                <a:latin typeface="TT Hoves"/>
                <a:ea typeface="TT Hoves"/>
                <a:cs typeface="TT Hoves"/>
                <a:sym typeface="TT Hoves"/>
              </a:rPr>
              <a:t>Example: AR(1) uses the past 1 time steps to forecast the next value</a:t>
            </a:r>
          </a:p>
        </p:txBody>
      </p:sp>
      <p:sp>
        <p:nvSpPr>
          <p:cNvPr id="7" name="TextBox 7"/>
          <p:cNvSpPr txBox="1"/>
          <p:nvPr/>
        </p:nvSpPr>
        <p:spPr>
          <a:xfrm>
            <a:off x="-436711" y="3234486"/>
            <a:ext cx="6414733" cy="430530"/>
          </a:xfrm>
          <a:prstGeom prst="rect">
            <a:avLst/>
          </a:prstGeom>
        </p:spPr>
        <p:txBody>
          <a:bodyPr lIns="0" tIns="0" rIns="0" bIns="0" rtlCol="0" anchor="t">
            <a:spAutoFit/>
          </a:bodyPr>
          <a:lstStyle/>
          <a:p>
            <a:pPr algn="ctr">
              <a:lnSpc>
                <a:spcPts val="3569"/>
              </a:lnSpc>
              <a:spcBef>
                <a:spcPct val="0"/>
              </a:spcBef>
            </a:pPr>
            <a:r>
              <a:rPr lang="en-US" sz="2550" b="1">
                <a:solidFill>
                  <a:srgbClr val="000000"/>
                </a:solidFill>
                <a:latin typeface="TT Hoves Bold"/>
                <a:ea typeface="TT Hoves Bold"/>
                <a:cs typeface="TT Hoves Bold"/>
                <a:sym typeface="TT Hoves Bold"/>
              </a:rPr>
              <a:t>AR(1) Model — Evaluation Results</a:t>
            </a:r>
          </a:p>
        </p:txBody>
      </p:sp>
      <p:sp>
        <p:nvSpPr>
          <p:cNvPr id="8" name="TextBox 8"/>
          <p:cNvSpPr txBox="1"/>
          <p:nvPr/>
        </p:nvSpPr>
        <p:spPr>
          <a:xfrm>
            <a:off x="129376" y="3913889"/>
            <a:ext cx="2667000" cy="2221230"/>
          </a:xfrm>
          <a:prstGeom prst="rect">
            <a:avLst/>
          </a:prstGeom>
        </p:spPr>
        <p:txBody>
          <a:bodyPr lIns="0" tIns="0" rIns="0" bIns="0" rtlCol="0" anchor="t">
            <a:spAutoFit/>
          </a:bodyPr>
          <a:lstStyle/>
          <a:p>
            <a:pPr algn="l">
              <a:lnSpc>
                <a:spcPts val="3569"/>
              </a:lnSpc>
            </a:pPr>
            <a:r>
              <a:rPr lang="en-US" sz="2550" b="1">
                <a:solidFill>
                  <a:srgbClr val="000000"/>
                </a:solidFill>
                <a:latin typeface="TT Hoves Bold"/>
                <a:ea typeface="TT Hoves Bold"/>
                <a:cs typeface="TT Hoves Bold"/>
                <a:sym typeface="TT Hoves Bold"/>
              </a:rPr>
              <a:t>Train Set</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MAE: 16.4393</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MSE: 442.78</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RMSE: 21.0423</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R²: 0.9855</a:t>
            </a:r>
          </a:p>
        </p:txBody>
      </p:sp>
      <p:sp>
        <p:nvSpPr>
          <p:cNvPr id="9" name="TextBox 9"/>
          <p:cNvSpPr txBox="1"/>
          <p:nvPr/>
        </p:nvSpPr>
        <p:spPr>
          <a:xfrm>
            <a:off x="3609738" y="3983998"/>
            <a:ext cx="2707481" cy="2221230"/>
          </a:xfrm>
          <a:prstGeom prst="rect">
            <a:avLst/>
          </a:prstGeom>
        </p:spPr>
        <p:txBody>
          <a:bodyPr lIns="0" tIns="0" rIns="0" bIns="0" rtlCol="0" anchor="t">
            <a:spAutoFit/>
          </a:bodyPr>
          <a:lstStyle/>
          <a:p>
            <a:pPr algn="l">
              <a:lnSpc>
                <a:spcPts val="3569"/>
              </a:lnSpc>
            </a:pPr>
            <a:r>
              <a:rPr lang="en-US" sz="2550" b="1">
                <a:solidFill>
                  <a:srgbClr val="000000"/>
                </a:solidFill>
                <a:latin typeface="TT Hoves Bold"/>
                <a:ea typeface="TT Hoves Bold"/>
                <a:cs typeface="TT Hoves Bold"/>
                <a:sym typeface="TT Hoves Bold"/>
              </a:rPr>
              <a:t>Validation Set</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MAE: 15.1612</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MSE: 378.24</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RMSE: 19.4485 </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R²: 0.9852</a:t>
            </a:r>
          </a:p>
        </p:txBody>
      </p:sp>
      <p:sp>
        <p:nvSpPr>
          <p:cNvPr id="10" name="TextBox 10"/>
          <p:cNvSpPr txBox="1"/>
          <p:nvPr/>
        </p:nvSpPr>
        <p:spPr>
          <a:xfrm>
            <a:off x="7231170" y="4009073"/>
            <a:ext cx="3208229" cy="2273892"/>
          </a:xfrm>
          <a:prstGeom prst="rect">
            <a:avLst/>
          </a:prstGeom>
        </p:spPr>
        <p:txBody>
          <a:bodyPr wrap="square" lIns="0" tIns="0" rIns="0" bIns="0" rtlCol="0" anchor="t">
            <a:spAutoFit/>
          </a:bodyPr>
          <a:lstStyle/>
          <a:p>
            <a:pPr algn="l">
              <a:lnSpc>
                <a:spcPts val="3569"/>
              </a:lnSpc>
            </a:pPr>
            <a:r>
              <a:rPr lang="en-US" sz="2550" b="1" dirty="0">
                <a:solidFill>
                  <a:srgbClr val="000000"/>
                </a:solidFill>
                <a:latin typeface="TT Hoves Bold"/>
                <a:ea typeface="TT Hoves Bold"/>
                <a:cs typeface="TT Hoves Bold"/>
                <a:sym typeface="TT Hoves Bold"/>
              </a:rPr>
              <a:t>Test Set</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MAE: 14.0015</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MSE: 322.63</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RMSE: 17.9624</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R²: 0.9859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3" name="Freeform 3"/>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sp>
        <p:nvSpPr>
          <p:cNvPr id="4" name="Freeform 4"/>
          <p:cNvSpPr/>
          <p:nvPr/>
        </p:nvSpPr>
        <p:spPr>
          <a:xfrm>
            <a:off x="754108" y="5849840"/>
            <a:ext cx="16779785" cy="4111047"/>
          </a:xfrm>
          <a:custGeom>
            <a:avLst/>
            <a:gdLst/>
            <a:ahLst/>
            <a:cxnLst/>
            <a:rect l="l" t="t" r="r" b="b"/>
            <a:pathLst>
              <a:path w="16779785" h="4111047">
                <a:moveTo>
                  <a:pt x="0" y="0"/>
                </a:moveTo>
                <a:lnTo>
                  <a:pt x="16779784" y="0"/>
                </a:lnTo>
                <a:lnTo>
                  <a:pt x="16779784" y="4111047"/>
                </a:lnTo>
                <a:lnTo>
                  <a:pt x="0" y="4111047"/>
                </a:lnTo>
                <a:lnTo>
                  <a:pt x="0" y="0"/>
                </a:lnTo>
                <a:close/>
              </a:path>
            </a:pathLst>
          </a:custGeom>
          <a:blipFill>
            <a:blip r:embed="rId4"/>
            <a:stretch>
              <a:fillRect/>
            </a:stretch>
          </a:blipFill>
        </p:spPr>
      </p:sp>
      <p:sp>
        <p:nvSpPr>
          <p:cNvPr id="5" name="TextBox 5"/>
          <p:cNvSpPr txBox="1"/>
          <p:nvPr/>
        </p:nvSpPr>
        <p:spPr>
          <a:xfrm>
            <a:off x="3433772" y="270221"/>
            <a:ext cx="12767898" cy="996506"/>
          </a:xfrm>
          <a:prstGeom prst="rect">
            <a:avLst/>
          </a:prstGeom>
        </p:spPr>
        <p:txBody>
          <a:bodyPr lIns="0" tIns="0" rIns="0" bIns="0" rtlCol="0" anchor="t">
            <a:spAutoFit/>
          </a:bodyPr>
          <a:lstStyle/>
          <a:p>
            <a:pPr algn="l">
              <a:lnSpc>
                <a:spcPts val="6838"/>
              </a:lnSpc>
            </a:pPr>
            <a:r>
              <a:rPr lang="en-US" sz="7050" b="1">
                <a:solidFill>
                  <a:srgbClr val="343434"/>
                </a:solidFill>
                <a:latin typeface="Telegraf Bold"/>
                <a:ea typeface="Telegraf Bold"/>
                <a:cs typeface="Telegraf Bold"/>
                <a:sym typeface="Telegraf Bold"/>
              </a:rPr>
              <a:t> VANILLA RNN MODEL</a:t>
            </a:r>
          </a:p>
        </p:txBody>
      </p:sp>
      <p:sp>
        <p:nvSpPr>
          <p:cNvPr id="6" name="TextBox 6"/>
          <p:cNvSpPr txBox="1"/>
          <p:nvPr/>
        </p:nvSpPr>
        <p:spPr>
          <a:xfrm>
            <a:off x="523953" y="1345535"/>
            <a:ext cx="17992404" cy="1802130"/>
          </a:xfrm>
          <a:prstGeom prst="rect">
            <a:avLst/>
          </a:prstGeom>
        </p:spPr>
        <p:txBody>
          <a:bodyPr lIns="0" tIns="0" rIns="0" bIns="0" rtlCol="0" anchor="t">
            <a:spAutoFit/>
          </a:bodyPr>
          <a:lstStyle/>
          <a:p>
            <a:pPr algn="l">
              <a:lnSpc>
                <a:spcPts val="3569"/>
              </a:lnSpc>
              <a:spcBef>
                <a:spcPct val="0"/>
              </a:spcBef>
            </a:pPr>
            <a:r>
              <a:rPr lang="en-US" sz="2550" b="1" spc="127">
                <a:solidFill>
                  <a:srgbClr val="000000"/>
                </a:solidFill>
                <a:latin typeface="Telegraf Bold"/>
                <a:ea typeface="Telegraf Bold"/>
                <a:cs typeface="Telegraf Bold"/>
                <a:sym typeface="Telegraf Bold"/>
              </a:rPr>
              <a:t>Vanilla RNN (Recurrent Neural Network)</a:t>
            </a:r>
          </a:p>
          <a:p>
            <a:pPr algn="l">
              <a:lnSpc>
                <a:spcPts val="3569"/>
              </a:lnSpc>
              <a:spcBef>
                <a:spcPct val="0"/>
              </a:spcBef>
            </a:pPr>
            <a:r>
              <a:rPr lang="en-US" sz="2550" spc="127">
                <a:solidFill>
                  <a:srgbClr val="000000"/>
                </a:solidFill>
                <a:latin typeface="Telegraf Extra-Light"/>
                <a:ea typeface="Telegraf Extra-Light"/>
                <a:cs typeface="Telegraf Extra-Light"/>
                <a:sym typeface="Telegraf Extra-Light"/>
              </a:rPr>
              <a:t>A Vanilla RNN is the simplest form of a recurrent neural network that processes sequence data by using its previous hidden state and current input to generate the next output.It learns patterns over time by retaining information from earlier time steps.</a:t>
            </a:r>
          </a:p>
        </p:txBody>
      </p:sp>
      <p:sp>
        <p:nvSpPr>
          <p:cNvPr id="7" name="TextBox 7"/>
          <p:cNvSpPr txBox="1"/>
          <p:nvPr/>
        </p:nvSpPr>
        <p:spPr>
          <a:xfrm>
            <a:off x="239245" y="3390636"/>
            <a:ext cx="3194527" cy="1736655"/>
          </a:xfrm>
          <a:prstGeom prst="rect">
            <a:avLst/>
          </a:prstGeom>
        </p:spPr>
        <p:txBody>
          <a:bodyPr lIns="0" tIns="0" rIns="0" bIns="0" rtlCol="0" anchor="t">
            <a:spAutoFit/>
          </a:bodyPr>
          <a:lstStyle/>
          <a:p>
            <a:pPr algn="l">
              <a:lnSpc>
                <a:spcPts val="3503"/>
              </a:lnSpc>
            </a:pPr>
            <a:r>
              <a:rPr lang="en-US" sz="2502" b="1" spc="125">
                <a:solidFill>
                  <a:srgbClr val="000000"/>
                </a:solidFill>
                <a:latin typeface="TT Hoves Bold"/>
                <a:ea typeface="TT Hoves Bold"/>
                <a:cs typeface="TT Hoves Bold"/>
                <a:sym typeface="TT Hoves Bold"/>
              </a:rPr>
              <a:t>Train Set Metrics:</a:t>
            </a:r>
          </a:p>
          <a:p>
            <a:pPr marL="540344" lvl="1" indent="-270172" algn="l">
              <a:lnSpc>
                <a:spcPts val="3503"/>
              </a:lnSpc>
              <a:buFont typeface="Arial"/>
              <a:buChar char="•"/>
            </a:pPr>
            <a:r>
              <a:rPr lang="en-US" sz="2502" spc="125">
                <a:solidFill>
                  <a:srgbClr val="000000"/>
                </a:solidFill>
                <a:latin typeface="TT Hoves"/>
                <a:ea typeface="TT Hoves"/>
                <a:cs typeface="TT Hoves"/>
                <a:sym typeface="TT Hoves"/>
              </a:rPr>
              <a:t>MSE: 378.1258 </a:t>
            </a:r>
          </a:p>
          <a:p>
            <a:pPr marL="540344" lvl="1" indent="-270172" algn="l">
              <a:lnSpc>
                <a:spcPts val="3503"/>
              </a:lnSpc>
              <a:buFont typeface="Arial"/>
              <a:buChar char="•"/>
            </a:pPr>
            <a:r>
              <a:rPr lang="en-US" sz="2502" spc="125">
                <a:solidFill>
                  <a:srgbClr val="000000"/>
                </a:solidFill>
                <a:latin typeface="TT Hoves"/>
                <a:ea typeface="TT Hoves"/>
                <a:cs typeface="TT Hoves"/>
                <a:sym typeface="TT Hoves"/>
              </a:rPr>
              <a:t>MAE: 14.4468</a:t>
            </a:r>
          </a:p>
          <a:p>
            <a:pPr marL="540344" lvl="1" indent="-270172" algn="l">
              <a:lnSpc>
                <a:spcPts val="3503"/>
              </a:lnSpc>
              <a:buFont typeface="Arial"/>
              <a:buChar char="•"/>
            </a:pPr>
            <a:r>
              <a:rPr lang="en-US" sz="2502" spc="125">
                <a:solidFill>
                  <a:srgbClr val="000000"/>
                </a:solidFill>
                <a:latin typeface="TT Hoves"/>
                <a:ea typeface="TT Hoves"/>
                <a:cs typeface="TT Hoves"/>
                <a:sym typeface="TT Hoves"/>
              </a:rPr>
              <a:t>R²: 0.9875</a:t>
            </a:r>
          </a:p>
        </p:txBody>
      </p:sp>
      <p:sp>
        <p:nvSpPr>
          <p:cNvPr id="8" name="TextBox 8"/>
          <p:cNvSpPr txBox="1"/>
          <p:nvPr/>
        </p:nvSpPr>
        <p:spPr>
          <a:xfrm>
            <a:off x="4324500" y="3389030"/>
            <a:ext cx="4057499" cy="1812227"/>
          </a:xfrm>
          <a:prstGeom prst="rect">
            <a:avLst/>
          </a:prstGeom>
        </p:spPr>
        <p:txBody>
          <a:bodyPr wrap="square" lIns="0" tIns="0" rIns="0" bIns="0" rtlCol="0" anchor="t">
            <a:spAutoFit/>
          </a:bodyPr>
          <a:lstStyle/>
          <a:p>
            <a:pPr algn="l">
              <a:lnSpc>
                <a:spcPts val="3569"/>
              </a:lnSpc>
            </a:pPr>
            <a:r>
              <a:rPr lang="en-US" sz="2550" b="1" dirty="0">
                <a:solidFill>
                  <a:srgbClr val="000000"/>
                </a:solidFill>
                <a:latin typeface="TT Hoves Bold"/>
                <a:ea typeface="TT Hoves Bold"/>
                <a:cs typeface="TT Hoves Bold"/>
                <a:sym typeface="TT Hoves Bold"/>
              </a:rPr>
              <a:t>Validation Set Metrics:</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MSE: 300.7877 </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MAE: 13.2164 </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R²: 0.9882 </a:t>
            </a:r>
          </a:p>
        </p:txBody>
      </p:sp>
      <p:sp>
        <p:nvSpPr>
          <p:cNvPr id="9" name="TextBox 9"/>
          <p:cNvSpPr txBox="1"/>
          <p:nvPr/>
        </p:nvSpPr>
        <p:spPr>
          <a:xfrm>
            <a:off x="8963444" y="3389030"/>
            <a:ext cx="3685756" cy="1812227"/>
          </a:xfrm>
          <a:prstGeom prst="rect">
            <a:avLst/>
          </a:prstGeom>
        </p:spPr>
        <p:txBody>
          <a:bodyPr wrap="square" lIns="0" tIns="0" rIns="0" bIns="0" rtlCol="0" anchor="t">
            <a:spAutoFit/>
          </a:bodyPr>
          <a:lstStyle/>
          <a:p>
            <a:pPr algn="l">
              <a:lnSpc>
                <a:spcPts val="3569"/>
              </a:lnSpc>
            </a:pPr>
            <a:r>
              <a:rPr lang="en-US" sz="2550" b="1" dirty="0">
                <a:solidFill>
                  <a:srgbClr val="000000"/>
                </a:solidFill>
                <a:latin typeface="TT Hoves Bold"/>
                <a:ea typeface="TT Hoves Bold"/>
                <a:cs typeface="TT Hoves Bold"/>
                <a:sym typeface="TT Hoves Bold"/>
              </a:rPr>
              <a:t>Test Set Metrics</a:t>
            </a:r>
            <a:r>
              <a:rPr lang="en-US" sz="2550" dirty="0">
                <a:solidFill>
                  <a:srgbClr val="000000"/>
                </a:solidFill>
                <a:latin typeface="TT Hoves"/>
                <a:ea typeface="TT Hoves"/>
                <a:cs typeface="TT Hoves"/>
                <a:sym typeface="TT Hoves"/>
              </a:rPr>
              <a:t>:</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MSE: 300.7407</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MAE: 13.5974</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R²: 0.9870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3" name="Freeform 3"/>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sp>
        <p:nvSpPr>
          <p:cNvPr id="4" name="Freeform 4"/>
          <p:cNvSpPr/>
          <p:nvPr/>
        </p:nvSpPr>
        <p:spPr>
          <a:xfrm>
            <a:off x="783884" y="5782567"/>
            <a:ext cx="14869462" cy="4293557"/>
          </a:xfrm>
          <a:custGeom>
            <a:avLst/>
            <a:gdLst/>
            <a:ahLst/>
            <a:cxnLst/>
            <a:rect l="l" t="t" r="r" b="b"/>
            <a:pathLst>
              <a:path w="14869462" h="4293557">
                <a:moveTo>
                  <a:pt x="0" y="0"/>
                </a:moveTo>
                <a:lnTo>
                  <a:pt x="14869461" y="0"/>
                </a:lnTo>
                <a:lnTo>
                  <a:pt x="14869461" y="4293557"/>
                </a:lnTo>
                <a:lnTo>
                  <a:pt x="0" y="4293557"/>
                </a:lnTo>
                <a:lnTo>
                  <a:pt x="0" y="0"/>
                </a:lnTo>
                <a:close/>
              </a:path>
            </a:pathLst>
          </a:custGeom>
          <a:blipFill>
            <a:blip r:embed="rId4"/>
            <a:stretch>
              <a:fillRect/>
            </a:stretch>
          </a:blipFill>
        </p:spPr>
      </p:sp>
      <p:sp>
        <p:nvSpPr>
          <p:cNvPr id="5" name="TextBox 5"/>
          <p:cNvSpPr txBox="1"/>
          <p:nvPr/>
        </p:nvSpPr>
        <p:spPr>
          <a:xfrm>
            <a:off x="12028076" y="4766635"/>
            <a:ext cx="2798032"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elegraf Extra-Light"/>
                <a:ea typeface="Telegraf Extra-Light"/>
                <a:cs typeface="Telegraf Extra-Light"/>
                <a:sym typeface="Telegraf Extra-Light"/>
              </a:rPr>
              <a:t>Studio Shodwe</a:t>
            </a:r>
          </a:p>
        </p:txBody>
      </p:sp>
      <p:sp>
        <p:nvSpPr>
          <p:cNvPr id="6" name="TextBox 6"/>
          <p:cNvSpPr txBox="1"/>
          <p:nvPr/>
        </p:nvSpPr>
        <p:spPr>
          <a:xfrm>
            <a:off x="14826108" y="4766635"/>
            <a:ext cx="2042727"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sp>
        <p:nvSpPr>
          <p:cNvPr id="7" name="TextBox 7"/>
          <p:cNvSpPr txBox="1"/>
          <p:nvPr/>
        </p:nvSpPr>
        <p:spPr>
          <a:xfrm>
            <a:off x="2394383" y="261208"/>
            <a:ext cx="15148699" cy="996506"/>
          </a:xfrm>
          <a:prstGeom prst="rect">
            <a:avLst/>
          </a:prstGeom>
        </p:spPr>
        <p:txBody>
          <a:bodyPr lIns="0" tIns="0" rIns="0" bIns="0" rtlCol="0" anchor="t">
            <a:spAutoFit/>
          </a:bodyPr>
          <a:lstStyle/>
          <a:p>
            <a:pPr algn="ctr">
              <a:lnSpc>
                <a:spcPts val="6838"/>
              </a:lnSpc>
            </a:pPr>
            <a:r>
              <a:rPr lang="en-US" sz="7050" b="1">
                <a:solidFill>
                  <a:srgbClr val="343434"/>
                </a:solidFill>
                <a:latin typeface="Telegraf Bold"/>
                <a:ea typeface="Telegraf Bold"/>
                <a:cs typeface="Telegraf Bold"/>
                <a:sym typeface="Telegraf Bold"/>
              </a:rPr>
              <a:t>LSTM MODEL</a:t>
            </a:r>
          </a:p>
        </p:txBody>
      </p:sp>
      <p:sp>
        <p:nvSpPr>
          <p:cNvPr id="8" name="TextBox 8"/>
          <p:cNvSpPr txBox="1"/>
          <p:nvPr/>
        </p:nvSpPr>
        <p:spPr>
          <a:xfrm>
            <a:off x="351791" y="1373533"/>
            <a:ext cx="17531247" cy="2221230"/>
          </a:xfrm>
          <a:prstGeom prst="rect">
            <a:avLst/>
          </a:prstGeom>
        </p:spPr>
        <p:txBody>
          <a:bodyPr lIns="0" tIns="0" rIns="0" bIns="0" rtlCol="0" anchor="t">
            <a:spAutoFit/>
          </a:bodyPr>
          <a:lstStyle/>
          <a:p>
            <a:pPr algn="l">
              <a:lnSpc>
                <a:spcPts val="3569"/>
              </a:lnSpc>
              <a:spcBef>
                <a:spcPct val="0"/>
              </a:spcBef>
            </a:pPr>
            <a:r>
              <a:rPr lang="en-US" sz="2550" b="1" spc="127">
                <a:solidFill>
                  <a:srgbClr val="000000"/>
                </a:solidFill>
                <a:latin typeface="TT Hoves Bold"/>
                <a:ea typeface="TT Hoves Bold"/>
                <a:cs typeface="TT Hoves Bold"/>
                <a:sym typeface="TT Hoves Bold"/>
              </a:rPr>
              <a:t>LSTM </a:t>
            </a:r>
          </a:p>
          <a:p>
            <a:pPr algn="l">
              <a:lnSpc>
                <a:spcPts val="3569"/>
              </a:lnSpc>
              <a:spcBef>
                <a:spcPct val="0"/>
              </a:spcBef>
            </a:pPr>
            <a:r>
              <a:rPr lang="en-US" sz="2550" spc="127">
                <a:solidFill>
                  <a:srgbClr val="000000"/>
                </a:solidFill>
                <a:latin typeface="TT Hoves"/>
                <a:ea typeface="TT Hoves"/>
                <a:cs typeface="TT Hoves"/>
                <a:sym typeface="TT Hoves"/>
              </a:rPr>
              <a:t>An LSTM is a type of recurrent neural network (RNN) that processes a sequence in one direction — forward in time. It uses memory cells along with input, forget, and output gates to store and update information, allowing the model to learn long-term dependencies and patterns in sequential or time-series data.</a:t>
            </a:r>
          </a:p>
          <a:p>
            <a:pPr algn="l">
              <a:lnSpc>
                <a:spcPts val="3569"/>
              </a:lnSpc>
              <a:spcBef>
                <a:spcPct val="0"/>
              </a:spcBef>
            </a:pPr>
            <a:endParaRPr lang="en-US" sz="2550" spc="127">
              <a:solidFill>
                <a:srgbClr val="000000"/>
              </a:solidFill>
              <a:latin typeface="TT Hoves"/>
              <a:ea typeface="TT Hoves"/>
              <a:cs typeface="TT Hoves"/>
              <a:sym typeface="TT Hoves"/>
            </a:endParaRPr>
          </a:p>
        </p:txBody>
      </p:sp>
      <p:sp>
        <p:nvSpPr>
          <p:cNvPr id="9" name="TextBox 9"/>
          <p:cNvSpPr txBox="1"/>
          <p:nvPr/>
        </p:nvSpPr>
        <p:spPr>
          <a:xfrm>
            <a:off x="310504" y="3710582"/>
            <a:ext cx="4627018" cy="1773555"/>
          </a:xfrm>
          <a:prstGeom prst="rect">
            <a:avLst/>
          </a:prstGeom>
        </p:spPr>
        <p:txBody>
          <a:bodyPr lIns="0" tIns="0" rIns="0" bIns="0" rtlCol="0" anchor="t">
            <a:spAutoFit/>
          </a:bodyPr>
          <a:lstStyle/>
          <a:p>
            <a:pPr algn="l">
              <a:lnSpc>
                <a:spcPts val="3569"/>
              </a:lnSpc>
            </a:pPr>
            <a:r>
              <a:rPr lang="en-US" sz="2550" b="1" spc="127">
                <a:solidFill>
                  <a:srgbClr val="000000"/>
                </a:solidFill>
                <a:latin typeface="TT Hoves Bold"/>
                <a:ea typeface="TT Hoves Bold"/>
                <a:cs typeface="TT Hoves Bold"/>
                <a:sym typeface="TT Hoves Bold"/>
              </a:rPr>
              <a:t>Train Set Metrics:</a:t>
            </a:r>
          </a:p>
          <a:p>
            <a:pPr marL="550545" lvl="1" indent="-275272" algn="l">
              <a:lnSpc>
                <a:spcPts val="3569"/>
              </a:lnSpc>
              <a:buFont typeface="Arial"/>
              <a:buChar char="•"/>
            </a:pPr>
            <a:r>
              <a:rPr lang="en-US" sz="2550" spc="127">
                <a:solidFill>
                  <a:srgbClr val="000000"/>
                </a:solidFill>
                <a:latin typeface="TT Hoves"/>
                <a:ea typeface="TT Hoves"/>
                <a:cs typeface="TT Hoves"/>
                <a:sym typeface="TT Hoves"/>
              </a:rPr>
              <a:t>MSE: 192.3571</a:t>
            </a:r>
          </a:p>
          <a:p>
            <a:pPr marL="550545" lvl="1" indent="-275272" algn="l">
              <a:lnSpc>
                <a:spcPts val="3569"/>
              </a:lnSpc>
              <a:buFont typeface="Arial"/>
              <a:buChar char="•"/>
            </a:pPr>
            <a:r>
              <a:rPr lang="en-US" sz="2550" spc="127">
                <a:solidFill>
                  <a:srgbClr val="000000"/>
                </a:solidFill>
                <a:latin typeface="TT Hoves"/>
                <a:ea typeface="TT Hoves"/>
                <a:cs typeface="TT Hoves"/>
                <a:sym typeface="TT Hoves"/>
              </a:rPr>
              <a:t>MAE: 10.6868</a:t>
            </a:r>
          </a:p>
          <a:p>
            <a:pPr marL="550545" lvl="1" indent="-275272" algn="l">
              <a:lnSpc>
                <a:spcPts val="3569"/>
              </a:lnSpc>
              <a:buFont typeface="Arial"/>
              <a:buChar char="•"/>
            </a:pPr>
            <a:r>
              <a:rPr lang="en-US" sz="2550" spc="127">
                <a:solidFill>
                  <a:srgbClr val="000000"/>
                </a:solidFill>
                <a:latin typeface="TT Hoves"/>
                <a:ea typeface="TT Hoves"/>
                <a:cs typeface="TT Hoves"/>
                <a:sym typeface="TT Hoves"/>
              </a:rPr>
              <a:t>R²: 0.9937</a:t>
            </a:r>
          </a:p>
        </p:txBody>
      </p:sp>
      <p:sp>
        <p:nvSpPr>
          <p:cNvPr id="10" name="TextBox 10"/>
          <p:cNvSpPr txBox="1"/>
          <p:nvPr/>
        </p:nvSpPr>
        <p:spPr>
          <a:xfrm>
            <a:off x="3940096" y="3710582"/>
            <a:ext cx="4289503" cy="1812227"/>
          </a:xfrm>
          <a:prstGeom prst="rect">
            <a:avLst/>
          </a:prstGeom>
        </p:spPr>
        <p:txBody>
          <a:bodyPr wrap="square" lIns="0" tIns="0" rIns="0" bIns="0" rtlCol="0" anchor="t">
            <a:spAutoFit/>
          </a:bodyPr>
          <a:lstStyle/>
          <a:p>
            <a:pPr algn="l">
              <a:lnSpc>
                <a:spcPts val="3569"/>
              </a:lnSpc>
            </a:pPr>
            <a:r>
              <a:rPr lang="en-US" sz="2550" b="1" dirty="0">
                <a:solidFill>
                  <a:srgbClr val="000000"/>
                </a:solidFill>
                <a:latin typeface="TT Hoves Bold"/>
                <a:ea typeface="TT Hoves Bold"/>
                <a:cs typeface="TT Hoves Bold"/>
                <a:sym typeface="TT Hoves Bold"/>
              </a:rPr>
              <a:t>Validation Set Metrics:</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MSE: 236.4821</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MAE: 12.1057</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R²: 0.9908</a:t>
            </a:r>
          </a:p>
        </p:txBody>
      </p:sp>
      <p:sp>
        <p:nvSpPr>
          <p:cNvPr id="11" name="TextBox 11"/>
          <p:cNvSpPr txBox="1"/>
          <p:nvPr/>
        </p:nvSpPr>
        <p:spPr>
          <a:xfrm>
            <a:off x="8633625" y="3710582"/>
            <a:ext cx="3225566" cy="1812227"/>
          </a:xfrm>
          <a:prstGeom prst="rect">
            <a:avLst/>
          </a:prstGeom>
        </p:spPr>
        <p:txBody>
          <a:bodyPr wrap="square" lIns="0" tIns="0" rIns="0" bIns="0" rtlCol="0" anchor="t">
            <a:spAutoFit/>
          </a:bodyPr>
          <a:lstStyle/>
          <a:p>
            <a:pPr algn="l">
              <a:lnSpc>
                <a:spcPts val="3569"/>
              </a:lnSpc>
            </a:pPr>
            <a:r>
              <a:rPr lang="en-US" sz="2550" b="1" dirty="0">
                <a:solidFill>
                  <a:srgbClr val="000000"/>
                </a:solidFill>
                <a:latin typeface="TT Hoves Bold"/>
                <a:ea typeface="TT Hoves Bold"/>
                <a:cs typeface="TT Hoves Bold"/>
                <a:sym typeface="TT Hoves Bold"/>
              </a:rPr>
              <a:t>Test Set Metrics:</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MSE: 421.5775</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MAE: 15.8230</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R²: 0.9818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3" name="Freeform 3"/>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grpSp>
        <p:nvGrpSpPr>
          <p:cNvPr id="4" name="Group 4"/>
          <p:cNvGrpSpPr/>
          <p:nvPr/>
        </p:nvGrpSpPr>
        <p:grpSpPr>
          <a:xfrm rot="5400000">
            <a:off x="14969335" y="1122741"/>
            <a:ext cx="643045" cy="7706253"/>
            <a:chOff x="0" y="0"/>
            <a:chExt cx="169362" cy="2029631"/>
          </a:xfrm>
        </p:grpSpPr>
        <p:sp>
          <p:nvSpPr>
            <p:cNvPr id="5" name="Freeform 5"/>
            <p:cNvSpPr/>
            <p:nvPr/>
          </p:nvSpPr>
          <p:spPr>
            <a:xfrm>
              <a:off x="0" y="0"/>
              <a:ext cx="169362" cy="2029631"/>
            </a:xfrm>
            <a:custGeom>
              <a:avLst/>
              <a:gdLst/>
              <a:ahLst/>
              <a:cxnLst/>
              <a:rect l="l" t="t" r="r" b="b"/>
              <a:pathLst>
                <a:path w="169362" h="2029631">
                  <a:moveTo>
                    <a:pt x="84681" y="0"/>
                  </a:moveTo>
                  <a:lnTo>
                    <a:pt x="84681" y="0"/>
                  </a:lnTo>
                  <a:cubicBezTo>
                    <a:pt x="107140" y="0"/>
                    <a:pt x="128678" y="8922"/>
                    <a:pt x="144559" y="24802"/>
                  </a:cubicBezTo>
                  <a:cubicBezTo>
                    <a:pt x="160440" y="40683"/>
                    <a:pt x="169362" y="62222"/>
                    <a:pt x="169362" y="84681"/>
                  </a:cubicBezTo>
                  <a:lnTo>
                    <a:pt x="169362" y="1944950"/>
                  </a:lnTo>
                  <a:cubicBezTo>
                    <a:pt x="169362" y="1967409"/>
                    <a:pt x="160440" y="1988947"/>
                    <a:pt x="144559" y="2004828"/>
                  </a:cubicBezTo>
                  <a:cubicBezTo>
                    <a:pt x="128678" y="2020709"/>
                    <a:pt x="107140" y="2029631"/>
                    <a:pt x="84681" y="2029631"/>
                  </a:cubicBezTo>
                  <a:lnTo>
                    <a:pt x="84681" y="2029631"/>
                  </a:lnTo>
                  <a:cubicBezTo>
                    <a:pt x="37913" y="2029631"/>
                    <a:pt x="0" y="1991718"/>
                    <a:pt x="0" y="1944950"/>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6" name="TextBox 6"/>
            <p:cNvSpPr txBox="1"/>
            <p:nvPr/>
          </p:nvSpPr>
          <p:spPr>
            <a:xfrm>
              <a:off x="0" y="-57150"/>
              <a:ext cx="169362" cy="2086781"/>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a:off x="1372310" y="5928976"/>
            <a:ext cx="14326187" cy="4136686"/>
          </a:xfrm>
          <a:custGeom>
            <a:avLst/>
            <a:gdLst/>
            <a:ahLst/>
            <a:cxnLst/>
            <a:rect l="l" t="t" r="r" b="b"/>
            <a:pathLst>
              <a:path w="14326187" h="4136686">
                <a:moveTo>
                  <a:pt x="0" y="0"/>
                </a:moveTo>
                <a:lnTo>
                  <a:pt x="14326187" y="0"/>
                </a:lnTo>
                <a:lnTo>
                  <a:pt x="14326187" y="4136686"/>
                </a:lnTo>
                <a:lnTo>
                  <a:pt x="0" y="4136686"/>
                </a:lnTo>
                <a:lnTo>
                  <a:pt x="0" y="0"/>
                </a:lnTo>
                <a:close/>
              </a:path>
            </a:pathLst>
          </a:custGeom>
          <a:blipFill>
            <a:blip r:embed="rId4"/>
            <a:stretch>
              <a:fillRect/>
            </a:stretch>
          </a:blipFill>
        </p:spPr>
      </p:sp>
      <p:sp>
        <p:nvSpPr>
          <p:cNvPr id="8" name="TextBox 8"/>
          <p:cNvSpPr txBox="1"/>
          <p:nvPr/>
        </p:nvSpPr>
        <p:spPr>
          <a:xfrm>
            <a:off x="2342770" y="415414"/>
            <a:ext cx="15388147" cy="937751"/>
          </a:xfrm>
          <a:prstGeom prst="rect">
            <a:avLst/>
          </a:prstGeom>
        </p:spPr>
        <p:txBody>
          <a:bodyPr lIns="0" tIns="0" rIns="0" bIns="0" rtlCol="0" anchor="t">
            <a:spAutoFit/>
          </a:bodyPr>
          <a:lstStyle/>
          <a:p>
            <a:pPr algn="ctr">
              <a:lnSpc>
                <a:spcPts val="6468"/>
              </a:lnSpc>
            </a:pPr>
            <a:r>
              <a:rPr lang="en-US" sz="6669" b="1">
                <a:solidFill>
                  <a:srgbClr val="343434"/>
                </a:solidFill>
                <a:latin typeface="Telegraf Bold"/>
                <a:ea typeface="Telegraf Bold"/>
                <a:cs typeface="Telegraf Bold"/>
                <a:sym typeface="Telegraf Bold"/>
              </a:rPr>
              <a:t>GRU MODEL</a:t>
            </a:r>
          </a:p>
        </p:txBody>
      </p:sp>
      <p:sp>
        <p:nvSpPr>
          <p:cNvPr id="9" name="TextBox 9"/>
          <p:cNvSpPr txBox="1"/>
          <p:nvPr/>
        </p:nvSpPr>
        <p:spPr>
          <a:xfrm>
            <a:off x="376154" y="3487476"/>
            <a:ext cx="3560801" cy="1812227"/>
          </a:xfrm>
          <a:prstGeom prst="rect">
            <a:avLst/>
          </a:prstGeom>
        </p:spPr>
        <p:txBody>
          <a:bodyPr wrap="square" lIns="0" tIns="0" rIns="0" bIns="0" rtlCol="0" anchor="t">
            <a:spAutoFit/>
          </a:bodyPr>
          <a:lstStyle/>
          <a:p>
            <a:pPr algn="l">
              <a:lnSpc>
                <a:spcPts val="3569"/>
              </a:lnSpc>
            </a:pPr>
            <a:r>
              <a:rPr lang="en-US" sz="2550" b="1" spc="127" dirty="0">
                <a:solidFill>
                  <a:srgbClr val="000000"/>
                </a:solidFill>
                <a:latin typeface="TT Hoves Bold"/>
                <a:ea typeface="TT Hoves Bold"/>
                <a:cs typeface="TT Hoves Bold"/>
                <a:sym typeface="TT Hoves Bold"/>
              </a:rPr>
              <a:t>Train Set Metrics:</a:t>
            </a:r>
          </a:p>
          <a:p>
            <a:pPr marL="550545" lvl="1" indent="-275272" algn="l">
              <a:lnSpc>
                <a:spcPts val="3569"/>
              </a:lnSpc>
              <a:buFont typeface="Arial"/>
              <a:buChar char="•"/>
            </a:pPr>
            <a:r>
              <a:rPr lang="en-US" sz="2550" spc="127" dirty="0">
                <a:solidFill>
                  <a:srgbClr val="000000"/>
                </a:solidFill>
                <a:latin typeface="TT Hoves"/>
                <a:ea typeface="TT Hoves"/>
                <a:cs typeface="TT Hoves"/>
                <a:sym typeface="TT Hoves"/>
              </a:rPr>
              <a:t>MSE: 124.0355</a:t>
            </a:r>
          </a:p>
          <a:p>
            <a:pPr marL="550545" lvl="1" indent="-275272" algn="l">
              <a:lnSpc>
                <a:spcPts val="3569"/>
              </a:lnSpc>
              <a:buFont typeface="Arial"/>
              <a:buChar char="•"/>
            </a:pPr>
            <a:r>
              <a:rPr lang="en-US" sz="2550" spc="127" dirty="0">
                <a:solidFill>
                  <a:srgbClr val="000000"/>
                </a:solidFill>
                <a:latin typeface="TT Hoves"/>
                <a:ea typeface="TT Hoves"/>
                <a:cs typeface="TT Hoves"/>
                <a:sym typeface="TT Hoves"/>
              </a:rPr>
              <a:t>MAE: 8.4190</a:t>
            </a:r>
          </a:p>
          <a:p>
            <a:pPr marL="550545" lvl="1" indent="-275272" algn="l">
              <a:lnSpc>
                <a:spcPts val="3569"/>
              </a:lnSpc>
              <a:buFont typeface="Arial"/>
              <a:buChar char="•"/>
            </a:pPr>
            <a:r>
              <a:rPr lang="en-US" sz="2550" spc="127" dirty="0">
                <a:solidFill>
                  <a:srgbClr val="000000"/>
                </a:solidFill>
                <a:latin typeface="TT Hoves"/>
                <a:ea typeface="TT Hoves"/>
                <a:cs typeface="TT Hoves"/>
                <a:sym typeface="TT Hoves"/>
              </a:rPr>
              <a:t>R²: 0.9959</a:t>
            </a:r>
          </a:p>
        </p:txBody>
      </p:sp>
      <p:sp>
        <p:nvSpPr>
          <p:cNvPr id="10" name="TextBox 10"/>
          <p:cNvSpPr txBox="1"/>
          <p:nvPr/>
        </p:nvSpPr>
        <p:spPr>
          <a:xfrm>
            <a:off x="563517" y="1457941"/>
            <a:ext cx="16232799" cy="2221230"/>
          </a:xfrm>
          <a:prstGeom prst="rect">
            <a:avLst/>
          </a:prstGeom>
        </p:spPr>
        <p:txBody>
          <a:bodyPr lIns="0" tIns="0" rIns="0" bIns="0" rtlCol="0" anchor="t">
            <a:spAutoFit/>
          </a:bodyPr>
          <a:lstStyle/>
          <a:p>
            <a:pPr algn="l">
              <a:lnSpc>
                <a:spcPts val="3569"/>
              </a:lnSpc>
              <a:spcBef>
                <a:spcPct val="0"/>
              </a:spcBef>
            </a:pPr>
            <a:r>
              <a:rPr lang="en-US" sz="2550" b="1" spc="127">
                <a:solidFill>
                  <a:srgbClr val="000000"/>
                </a:solidFill>
                <a:latin typeface="TT Hoves Bold"/>
                <a:ea typeface="TT Hoves Bold"/>
                <a:cs typeface="TT Hoves Bold"/>
                <a:sym typeface="TT Hoves Bold"/>
              </a:rPr>
              <a:t>GRU</a:t>
            </a:r>
          </a:p>
          <a:p>
            <a:pPr algn="l">
              <a:lnSpc>
                <a:spcPts val="3569"/>
              </a:lnSpc>
              <a:spcBef>
                <a:spcPct val="0"/>
              </a:spcBef>
            </a:pPr>
            <a:r>
              <a:rPr lang="en-US" sz="2550" spc="127">
                <a:solidFill>
                  <a:srgbClr val="000000"/>
                </a:solidFill>
                <a:latin typeface="TT Hoves"/>
                <a:ea typeface="TT Hoves"/>
                <a:cs typeface="TT Hoves"/>
                <a:sym typeface="TT Hoves"/>
              </a:rPr>
              <a:t>A GRU is a type of RNN that processes sequences using reset and update gates to control information flow. It captures long-term dependencies with fewer parameters than LSTM, making it faster and efficient for time-series forecasting.</a:t>
            </a:r>
          </a:p>
          <a:p>
            <a:pPr algn="l">
              <a:lnSpc>
                <a:spcPts val="3569"/>
              </a:lnSpc>
              <a:spcBef>
                <a:spcPct val="0"/>
              </a:spcBef>
            </a:pPr>
            <a:endParaRPr lang="en-US" sz="2550" spc="127">
              <a:solidFill>
                <a:srgbClr val="000000"/>
              </a:solidFill>
              <a:latin typeface="TT Hoves"/>
              <a:ea typeface="TT Hoves"/>
              <a:cs typeface="TT Hoves"/>
              <a:sym typeface="TT Hoves"/>
            </a:endParaRPr>
          </a:p>
        </p:txBody>
      </p:sp>
      <p:sp>
        <p:nvSpPr>
          <p:cNvPr id="11" name="TextBox 11"/>
          <p:cNvSpPr txBox="1"/>
          <p:nvPr/>
        </p:nvSpPr>
        <p:spPr>
          <a:xfrm>
            <a:off x="4597044" y="3523835"/>
            <a:ext cx="4089755" cy="1812227"/>
          </a:xfrm>
          <a:prstGeom prst="rect">
            <a:avLst/>
          </a:prstGeom>
        </p:spPr>
        <p:txBody>
          <a:bodyPr wrap="square" lIns="0" tIns="0" rIns="0" bIns="0" rtlCol="0" anchor="t">
            <a:spAutoFit/>
          </a:bodyPr>
          <a:lstStyle/>
          <a:p>
            <a:pPr algn="l">
              <a:lnSpc>
                <a:spcPts val="3569"/>
              </a:lnSpc>
            </a:pPr>
            <a:r>
              <a:rPr lang="en-US" sz="2550" b="1" dirty="0">
                <a:solidFill>
                  <a:srgbClr val="000000"/>
                </a:solidFill>
                <a:latin typeface="TT Hoves Bold"/>
                <a:ea typeface="TT Hoves Bold"/>
                <a:cs typeface="TT Hoves Bold"/>
                <a:sym typeface="TT Hoves Bold"/>
              </a:rPr>
              <a:t>Validation Set Metrics:</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MSE: 112.2594</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MAE: 8.4652</a:t>
            </a:r>
          </a:p>
          <a:p>
            <a:pPr marL="550545" lvl="1" indent="-275272" algn="l">
              <a:lnSpc>
                <a:spcPts val="3569"/>
              </a:lnSpc>
              <a:buFont typeface="Arial"/>
              <a:buChar char="•"/>
            </a:pPr>
            <a:r>
              <a:rPr lang="en-US" sz="2550" dirty="0">
                <a:solidFill>
                  <a:srgbClr val="000000"/>
                </a:solidFill>
                <a:latin typeface="TT Hoves"/>
                <a:ea typeface="TT Hoves"/>
                <a:cs typeface="TT Hoves"/>
                <a:sym typeface="TT Hoves"/>
              </a:rPr>
              <a:t>R²: 0.9956</a:t>
            </a:r>
          </a:p>
        </p:txBody>
      </p:sp>
      <p:sp>
        <p:nvSpPr>
          <p:cNvPr id="12" name="TextBox 12"/>
          <p:cNvSpPr txBox="1"/>
          <p:nvPr/>
        </p:nvSpPr>
        <p:spPr>
          <a:xfrm>
            <a:off x="8997923" y="3631546"/>
            <a:ext cx="3273166" cy="1812227"/>
          </a:xfrm>
          <a:prstGeom prst="rect">
            <a:avLst/>
          </a:prstGeom>
        </p:spPr>
        <p:txBody>
          <a:bodyPr wrap="square" lIns="0" tIns="0" rIns="0" bIns="0" rtlCol="0" anchor="t">
            <a:spAutoFit/>
          </a:bodyPr>
          <a:lstStyle/>
          <a:p>
            <a:pPr algn="l">
              <a:lnSpc>
                <a:spcPts val="3570"/>
              </a:lnSpc>
            </a:pPr>
            <a:r>
              <a:rPr lang="en-US" sz="2550" b="1" dirty="0">
                <a:solidFill>
                  <a:srgbClr val="000000"/>
                </a:solidFill>
                <a:latin typeface="TT Hoves Bold"/>
                <a:ea typeface="TT Hoves Bold"/>
                <a:cs typeface="TT Hoves Bold"/>
                <a:sym typeface="TT Hoves Bold"/>
              </a:rPr>
              <a:t>Test Set Metrics:</a:t>
            </a:r>
          </a:p>
          <a:p>
            <a:pPr marL="550545" lvl="1" indent="-275273" algn="l">
              <a:lnSpc>
                <a:spcPts val="3570"/>
              </a:lnSpc>
              <a:buFont typeface="Arial"/>
              <a:buChar char="•"/>
            </a:pPr>
            <a:r>
              <a:rPr lang="en-US" sz="2550" dirty="0">
                <a:solidFill>
                  <a:srgbClr val="000000"/>
                </a:solidFill>
                <a:latin typeface="TT Hoves"/>
                <a:ea typeface="TT Hoves"/>
                <a:cs typeface="TT Hoves"/>
                <a:sym typeface="TT Hoves"/>
              </a:rPr>
              <a:t>MSE: 112.9609</a:t>
            </a:r>
          </a:p>
          <a:p>
            <a:pPr marL="550545" lvl="1" indent="-275273" algn="l">
              <a:lnSpc>
                <a:spcPts val="3570"/>
              </a:lnSpc>
              <a:buFont typeface="Arial"/>
              <a:buChar char="•"/>
            </a:pPr>
            <a:r>
              <a:rPr lang="en-US" sz="2550" dirty="0">
                <a:solidFill>
                  <a:srgbClr val="000000"/>
                </a:solidFill>
                <a:latin typeface="TT Hoves"/>
                <a:ea typeface="TT Hoves"/>
                <a:cs typeface="TT Hoves"/>
                <a:sym typeface="TT Hoves"/>
              </a:rPr>
              <a:t>MAE: 8.5926</a:t>
            </a:r>
          </a:p>
          <a:p>
            <a:pPr marL="550545" lvl="1" indent="-275273" algn="l">
              <a:lnSpc>
                <a:spcPts val="3570"/>
              </a:lnSpc>
              <a:buFont typeface="Arial"/>
              <a:buChar char="•"/>
            </a:pPr>
            <a:r>
              <a:rPr lang="en-US" sz="2550" dirty="0">
                <a:solidFill>
                  <a:srgbClr val="000000"/>
                </a:solidFill>
                <a:latin typeface="TT Hoves"/>
                <a:ea typeface="TT Hoves"/>
                <a:cs typeface="TT Hoves"/>
                <a:sym typeface="TT Hoves"/>
              </a:rPr>
              <a:t>R²: 0.9951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TextBox 2"/>
          <p:cNvSpPr txBox="1"/>
          <p:nvPr/>
        </p:nvSpPr>
        <p:spPr>
          <a:xfrm>
            <a:off x="2580235" y="2590069"/>
            <a:ext cx="12245873" cy="3797145"/>
          </a:xfrm>
          <a:prstGeom prst="rect">
            <a:avLst/>
          </a:prstGeom>
        </p:spPr>
        <p:txBody>
          <a:bodyPr lIns="0" tIns="0" rIns="0" bIns="0" rtlCol="0" anchor="t">
            <a:spAutoFit/>
          </a:bodyPr>
          <a:lstStyle/>
          <a:p>
            <a:pPr algn="l">
              <a:lnSpc>
                <a:spcPts val="4361"/>
              </a:lnSpc>
            </a:pPr>
            <a:endParaRPr/>
          </a:p>
          <a:p>
            <a:pPr marL="672633" lvl="1" indent="-336316" algn="l">
              <a:lnSpc>
                <a:spcPts val="4361"/>
              </a:lnSpc>
              <a:buFont typeface="Arial"/>
              <a:buChar char="•"/>
            </a:pPr>
            <a:r>
              <a:rPr lang="en-US" sz="3115" spc="155">
                <a:solidFill>
                  <a:srgbClr val="000000"/>
                </a:solidFill>
                <a:latin typeface="TT Hoves"/>
                <a:ea typeface="TT Hoves"/>
                <a:cs typeface="TT Hoves"/>
                <a:sym typeface="TT Hoves"/>
              </a:rPr>
              <a:t>Electrical demand shows strong seasonal and weekly cycles</a:t>
            </a:r>
          </a:p>
          <a:p>
            <a:pPr marL="672633" lvl="1" indent="-336316" algn="l">
              <a:lnSpc>
                <a:spcPts val="4361"/>
              </a:lnSpc>
              <a:buFont typeface="Arial"/>
              <a:buChar char="•"/>
            </a:pPr>
            <a:r>
              <a:rPr lang="en-US" sz="3115" spc="155">
                <a:solidFill>
                  <a:srgbClr val="000000"/>
                </a:solidFill>
                <a:latin typeface="TT Hoves"/>
                <a:ea typeface="TT Hoves"/>
                <a:cs typeface="TT Hoves"/>
                <a:sym typeface="TT Hoves"/>
              </a:rPr>
              <a:t>ADF confirms stationarity</a:t>
            </a:r>
          </a:p>
          <a:p>
            <a:pPr marL="672633" lvl="1" indent="-336316" algn="l">
              <a:lnSpc>
                <a:spcPts val="4361"/>
              </a:lnSpc>
              <a:buFont typeface="Arial"/>
              <a:buChar char="•"/>
            </a:pPr>
            <a:r>
              <a:rPr lang="en-US" sz="3115" spc="155">
                <a:solidFill>
                  <a:srgbClr val="000000"/>
                </a:solidFill>
                <a:latin typeface="TT Hoves"/>
                <a:ea typeface="TT Hoves"/>
                <a:cs typeface="TT Hoves"/>
                <a:sym typeface="TT Hoves"/>
              </a:rPr>
              <a:t>ACF/PACF suggests AR(1) behavior</a:t>
            </a:r>
          </a:p>
          <a:p>
            <a:pPr marL="672633" lvl="1" indent="-336316" algn="l">
              <a:lnSpc>
                <a:spcPts val="4361"/>
              </a:lnSpc>
              <a:buFont typeface="Arial"/>
              <a:buChar char="•"/>
            </a:pPr>
            <a:r>
              <a:rPr lang="en-US" sz="3115" spc="155">
                <a:solidFill>
                  <a:srgbClr val="000000"/>
                </a:solidFill>
                <a:latin typeface="TT Hoves"/>
                <a:ea typeface="TT Hoves"/>
                <a:cs typeface="TT Hoves"/>
                <a:sym typeface="TT Hoves"/>
              </a:rPr>
              <a:t>RNN, LSTM &amp; GRU deliver high accuracy</a:t>
            </a:r>
          </a:p>
          <a:p>
            <a:pPr marL="672633" lvl="1" indent="-336316" algn="l">
              <a:lnSpc>
                <a:spcPts val="4361"/>
              </a:lnSpc>
              <a:buFont typeface="Arial"/>
              <a:buChar char="•"/>
            </a:pPr>
            <a:r>
              <a:rPr lang="en-US" sz="3115" spc="155">
                <a:solidFill>
                  <a:srgbClr val="000000"/>
                </a:solidFill>
                <a:latin typeface="TT Hoves"/>
                <a:ea typeface="TT Hoves"/>
                <a:cs typeface="TT Hoves"/>
                <a:sym typeface="TT Hoves"/>
              </a:rPr>
              <a:t>GRU most efficient model</a:t>
            </a:r>
          </a:p>
          <a:p>
            <a:pPr marL="672633" lvl="1" indent="-336316" algn="l">
              <a:lnSpc>
                <a:spcPts val="4361"/>
              </a:lnSpc>
              <a:buFont typeface="Arial"/>
              <a:buChar char="•"/>
            </a:pPr>
            <a:r>
              <a:rPr lang="en-US" sz="3115" spc="155">
                <a:solidFill>
                  <a:srgbClr val="000000"/>
                </a:solidFill>
                <a:latin typeface="TT Hoves"/>
                <a:ea typeface="TT Hoves"/>
                <a:cs typeface="TT Hoves"/>
                <a:sym typeface="TT Hoves"/>
              </a:rPr>
              <a:t>Very suitable for short-term load forecasting</a:t>
            </a:r>
          </a:p>
        </p:txBody>
      </p:sp>
      <p:sp>
        <p:nvSpPr>
          <p:cNvPr id="3" name="Freeform 3"/>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4" name="Freeform 4"/>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grpSp>
        <p:nvGrpSpPr>
          <p:cNvPr id="5" name="Group 5"/>
          <p:cNvGrpSpPr/>
          <p:nvPr/>
        </p:nvGrpSpPr>
        <p:grpSpPr>
          <a:xfrm rot="5400000">
            <a:off x="14969335" y="1122741"/>
            <a:ext cx="643045" cy="7706253"/>
            <a:chOff x="0" y="0"/>
            <a:chExt cx="169362" cy="2029631"/>
          </a:xfrm>
        </p:grpSpPr>
        <p:sp>
          <p:nvSpPr>
            <p:cNvPr id="6" name="Freeform 6"/>
            <p:cNvSpPr/>
            <p:nvPr/>
          </p:nvSpPr>
          <p:spPr>
            <a:xfrm>
              <a:off x="0" y="0"/>
              <a:ext cx="169362" cy="2029631"/>
            </a:xfrm>
            <a:custGeom>
              <a:avLst/>
              <a:gdLst/>
              <a:ahLst/>
              <a:cxnLst/>
              <a:rect l="l" t="t" r="r" b="b"/>
              <a:pathLst>
                <a:path w="169362" h="2029631">
                  <a:moveTo>
                    <a:pt x="84681" y="0"/>
                  </a:moveTo>
                  <a:lnTo>
                    <a:pt x="84681" y="0"/>
                  </a:lnTo>
                  <a:cubicBezTo>
                    <a:pt x="107140" y="0"/>
                    <a:pt x="128678" y="8922"/>
                    <a:pt x="144559" y="24802"/>
                  </a:cubicBezTo>
                  <a:cubicBezTo>
                    <a:pt x="160440" y="40683"/>
                    <a:pt x="169362" y="62222"/>
                    <a:pt x="169362" y="84681"/>
                  </a:cubicBezTo>
                  <a:lnTo>
                    <a:pt x="169362" y="1944950"/>
                  </a:lnTo>
                  <a:cubicBezTo>
                    <a:pt x="169362" y="1967409"/>
                    <a:pt x="160440" y="1988947"/>
                    <a:pt x="144559" y="2004828"/>
                  </a:cubicBezTo>
                  <a:cubicBezTo>
                    <a:pt x="128678" y="2020709"/>
                    <a:pt x="107140" y="2029631"/>
                    <a:pt x="84681" y="2029631"/>
                  </a:cubicBezTo>
                  <a:lnTo>
                    <a:pt x="84681" y="2029631"/>
                  </a:lnTo>
                  <a:cubicBezTo>
                    <a:pt x="37913" y="2029631"/>
                    <a:pt x="0" y="1991718"/>
                    <a:pt x="0" y="1944950"/>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7" name="TextBox 7"/>
            <p:cNvSpPr txBox="1"/>
            <p:nvPr/>
          </p:nvSpPr>
          <p:spPr>
            <a:xfrm>
              <a:off x="0" y="-57150"/>
              <a:ext cx="169362" cy="2086781"/>
            </a:xfrm>
            <a:prstGeom prst="rect">
              <a:avLst/>
            </a:prstGeom>
          </p:spPr>
          <p:txBody>
            <a:bodyPr lIns="50800" tIns="50800" rIns="50800" bIns="50800" rtlCol="0" anchor="ctr"/>
            <a:lstStyle/>
            <a:p>
              <a:pPr algn="ctr">
                <a:lnSpc>
                  <a:spcPts val="3639"/>
                </a:lnSpc>
              </a:pPr>
              <a:endParaRPr/>
            </a:p>
          </p:txBody>
        </p:sp>
      </p:grpSp>
      <p:sp>
        <p:nvSpPr>
          <p:cNvPr id="8" name="Freeform 8"/>
          <p:cNvSpPr/>
          <p:nvPr/>
        </p:nvSpPr>
        <p:spPr>
          <a:xfrm>
            <a:off x="9770218" y="4975868"/>
            <a:ext cx="9113632" cy="5764372"/>
          </a:xfrm>
          <a:custGeom>
            <a:avLst/>
            <a:gdLst/>
            <a:ahLst/>
            <a:cxnLst/>
            <a:rect l="l" t="t" r="r" b="b"/>
            <a:pathLst>
              <a:path w="9113632" h="5764372">
                <a:moveTo>
                  <a:pt x="0" y="0"/>
                </a:moveTo>
                <a:lnTo>
                  <a:pt x="9113632" y="0"/>
                </a:lnTo>
                <a:lnTo>
                  <a:pt x="9113632" y="5764372"/>
                </a:lnTo>
                <a:lnTo>
                  <a:pt x="0" y="5764372"/>
                </a:lnTo>
                <a:lnTo>
                  <a:pt x="0" y="0"/>
                </a:lnTo>
                <a:close/>
              </a:path>
            </a:pathLst>
          </a:custGeom>
          <a:blipFill>
            <a:blip r:embed="rId4"/>
            <a:stretch>
              <a:fillRect/>
            </a:stretch>
          </a:blipFill>
        </p:spPr>
      </p:sp>
      <p:sp>
        <p:nvSpPr>
          <p:cNvPr id="9" name="TextBox 9"/>
          <p:cNvSpPr txBox="1"/>
          <p:nvPr/>
        </p:nvSpPr>
        <p:spPr>
          <a:xfrm>
            <a:off x="12028076" y="4766635"/>
            <a:ext cx="2798032"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elegraf Extra-Light"/>
                <a:ea typeface="Telegraf Extra-Light"/>
                <a:cs typeface="Telegraf Extra-Light"/>
                <a:sym typeface="Telegraf Extra-Light"/>
              </a:rPr>
              <a:t>Studio Shodwe</a:t>
            </a:r>
          </a:p>
        </p:txBody>
      </p:sp>
      <p:sp>
        <p:nvSpPr>
          <p:cNvPr id="10" name="TextBox 10"/>
          <p:cNvSpPr txBox="1"/>
          <p:nvPr/>
        </p:nvSpPr>
        <p:spPr>
          <a:xfrm>
            <a:off x="14826108" y="4766635"/>
            <a:ext cx="2042727"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sp>
        <p:nvSpPr>
          <p:cNvPr id="11" name="TextBox 11"/>
          <p:cNvSpPr txBox="1"/>
          <p:nvPr/>
        </p:nvSpPr>
        <p:spPr>
          <a:xfrm>
            <a:off x="5733018" y="597252"/>
            <a:ext cx="7694073" cy="996506"/>
          </a:xfrm>
          <a:prstGeom prst="rect">
            <a:avLst/>
          </a:prstGeom>
        </p:spPr>
        <p:txBody>
          <a:bodyPr lIns="0" tIns="0" rIns="0" bIns="0" rtlCol="0" anchor="t">
            <a:spAutoFit/>
          </a:bodyPr>
          <a:lstStyle/>
          <a:p>
            <a:pPr algn="l">
              <a:lnSpc>
                <a:spcPts val="6838"/>
              </a:lnSpc>
            </a:pPr>
            <a:r>
              <a:rPr lang="en-US" sz="7050" b="1">
                <a:solidFill>
                  <a:srgbClr val="343434"/>
                </a:solidFill>
                <a:latin typeface="Telegraf Bold"/>
                <a:ea typeface="Telegraf Bold"/>
                <a:cs typeface="Telegraf Bold"/>
                <a:sym typeface="Telegraf Bold"/>
              </a:rPr>
              <a:t>Conclusions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3" name="Freeform 3"/>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grpSp>
        <p:nvGrpSpPr>
          <p:cNvPr id="4" name="Group 4"/>
          <p:cNvGrpSpPr/>
          <p:nvPr/>
        </p:nvGrpSpPr>
        <p:grpSpPr>
          <a:xfrm rot="5400000">
            <a:off x="14969335" y="1122741"/>
            <a:ext cx="643045" cy="7706253"/>
            <a:chOff x="0" y="0"/>
            <a:chExt cx="169362" cy="2029631"/>
          </a:xfrm>
        </p:grpSpPr>
        <p:sp>
          <p:nvSpPr>
            <p:cNvPr id="5" name="Freeform 5"/>
            <p:cNvSpPr/>
            <p:nvPr/>
          </p:nvSpPr>
          <p:spPr>
            <a:xfrm>
              <a:off x="0" y="0"/>
              <a:ext cx="169362" cy="2029631"/>
            </a:xfrm>
            <a:custGeom>
              <a:avLst/>
              <a:gdLst/>
              <a:ahLst/>
              <a:cxnLst/>
              <a:rect l="l" t="t" r="r" b="b"/>
              <a:pathLst>
                <a:path w="169362" h="2029631">
                  <a:moveTo>
                    <a:pt x="84681" y="0"/>
                  </a:moveTo>
                  <a:lnTo>
                    <a:pt x="84681" y="0"/>
                  </a:lnTo>
                  <a:cubicBezTo>
                    <a:pt x="107140" y="0"/>
                    <a:pt x="128678" y="8922"/>
                    <a:pt x="144559" y="24802"/>
                  </a:cubicBezTo>
                  <a:cubicBezTo>
                    <a:pt x="160440" y="40683"/>
                    <a:pt x="169362" y="62222"/>
                    <a:pt x="169362" y="84681"/>
                  </a:cubicBezTo>
                  <a:lnTo>
                    <a:pt x="169362" y="1944950"/>
                  </a:lnTo>
                  <a:cubicBezTo>
                    <a:pt x="169362" y="1967409"/>
                    <a:pt x="160440" y="1988947"/>
                    <a:pt x="144559" y="2004828"/>
                  </a:cubicBezTo>
                  <a:cubicBezTo>
                    <a:pt x="128678" y="2020709"/>
                    <a:pt x="107140" y="2029631"/>
                    <a:pt x="84681" y="2029631"/>
                  </a:cubicBezTo>
                  <a:lnTo>
                    <a:pt x="84681" y="2029631"/>
                  </a:lnTo>
                  <a:cubicBezTo>
                    <a:pt x="37913" y="2029631"/>
                    <a:pt x="0" y="1991718"/>
                    <a:pt x="0" y="1944950"/>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id="6" name="TextBox 6"/>
            <p:cNvSpPr txBox="1"/>
            <p:nvPr/>
          </p:nvSpPr>
          <p:spPr>
            <a:xfrm>
              <a:off x="0" y="-57150"/>
              <a:ext cx="169362" cy="2086781"/>
            </a:xfrm>
            <a:prstGeom prst="rect">
              <a:avLst/>
            </a:prstGeom>
          </p:spPr>
          <p:txBody>
            <a:bodyPr lIns="50800" tIns="50800" rIns="50800" bIns="50800" rtlCol="0" anchor="ctr"/>
            <a:lstStyle/>
            <a:p>
              <a:pPr algn="ctr">
                <a:lnSpc>
                  <a:spcPts val="3639"/>
                </a:lnSpc>
              </a:pPr>
              <a:endParaRPr/>
            </a:p>
          </p:txBody>
        </p:sp>
      </p:grpSp>
      <p:sp>
        <p:nvSpPr>
          <p:cNvPr id="7" name="TextBox 7"/>
          <p:cNvSpPr txBox="1"/>
          <p:nvPr/>
        </p:nvSpPr>
        <p:spPr>
          <a:xfrm>
            <a:off x="327186" y="2610415"/>
            <a:ext cx="10687465" cy="6786986"/>
          </a:xfrm>
          <a:prstGeom prst="rect">
            <a:avLst/>
          </a:prstGeom>
        </p:spPr>
        <p:txBody>
          <a:bodyPr wrap="square" lIns="0" tIns="0" rIns="0" bIns="0" rtlCol="0" anchor="t">
            <a:spAutoFit/>
          </a:bodyPr>
          <a:lstStyle/>
          <a:p>
            <a:pPr algn="l">
              <a:lnSpc>
                <a:spcPts val="3812"/>
              </a:lnSpc>
              <a:spcBef>
                <a:spcPct val="0"/>
              </a:spcBef>
            </a:pPr>
            <a:r>
              <a:rPr lang="en-US" sz="2722" b="1" spc="136" dirty="0">
                <a:solidFill>
                  <a:srgbClr val="000000"/>
                </a:solidFill>
                <a:latin typeface="TT Hoves Bold"/>
                <a:ea typeface="TT Hoves Bold"/>
                <a:cs typeface="TT Hoves Bold"/>
                <a:sym typeface="TT Hoves Bold"/>
              </a:rPr>
              <a:t>Next major step</a:t>
            </a:r>
            <a:r>
              <a:rPr lang="en-US" sz="2722" spc="136" dirty="0">
                <a:solidFill>
                  <a:srgbClr val="000000"/>
                </a:solidFill>
                <a:latin typeface="TT Hoves"/>
                <a:ea typeface="TT Hoves"/>
                <a:cs typeface="TT Hoves"/>
                <a:sym typeface="TT Hoves"/>
              </a:rPr>
              <a:t>: Use </a:t>
            </a:r>
            <a:r>
              <a:rPr lang="en-US" sz="2722" spc="136" dirty="0" err="1">
                <a:solidFill>
                  <a:srgbClr val="000000"/>
                </a:solidFill>
                <a:latin typeface="TT Hoves"/>
                <a:ea typeface="TT Hoves"/>
                <a:cs typeface="TT Hoves"/>
                <a:sym typeface="TT Hoves"/>
              </a:rPr>
              <a:t>pycity_calc</a:t>
            </a:r>
            <a:r>
              <a:rPr lang="en-US" sz="2722" spc="136" dirty="0">
                <a:solidFill>
                  <a:srgbClr val="000000"/>
                </a:solidFill>
                <a:latin typeface="TT Hoves"/>
                <a:ea typeface="TT Hoves"/>
                <a:cs typeface="TT Hoves"/>
                <a:sym typeface="TT Hoves"/>
              </a:rPr>
              <a:t> for full-scale simulations</a:t>
            </a:r>
          </a:p>
          <a:p>
            <a:pPr algn="l">
              <a:lnSpc>
                <a:spcPts val="3812"/>
              </a:lnSpc>
              <a:spcBef>
                <a:spcPct val="0"/>
              </a:spcBef>
            </a:pPr>
            <a:endParaRPr lang="en-US" sz="2722" spc="136" dirty="0">
              <a:solidFill>
                <a:srgbClr val="000000"/>
              </a:solidFill>
              <a:latin typeface="TT Hoves"/>
              <a:ea typeface="TT Hoves"/>
              <a:cs typeface="TT Hoves"/>
              <a:sym typeface="TT Hoves"/>
            </a:endParaRPr>
          </a:p>
          <a:p>
            <a:pPr algn="l">
              <a:lnSpc>
                <a:spcPts val="3812"/>
              </a:lnSpc>
              <a:spcBef>
                <a:spcPct val="0"/>
              </a:spcBef>
            </a:pPr>
            <a:r>
              <a:rPr lang="en-US" sz="2722" b="1" spc="136" dirty="0">
                <a:solidFill>
                  <a:srgbClr val="000000"/>
                </a:solidFill>
                <a:latin typeface="TT Hoves Bold"/>
                <a:ea typeface="TT Hoves Bold"/>
                <a:cs typeface="TT Hoves Bold"/>
                <a:sym typeface="TT Hoves Bold"/>
              </a:rPr>
              <a:t>Planned work:</a:t>
            </a:r>
          </a:p>
          <a:p>
            <a:pPr marL="587877" lvl="1" indent="-293938" algn="l">
              <a:lnSpc>
                <a:spcPts val="3812"/>
              </a:lnSpc>
              <a:buFont typeface="Arial"/>
              <a:buChar char="•"/>
            </a:pPr>
            <a:r>
              <a:rPr lang="en-US" sz="2722" spc="136" dirty="0">
                <a:solidFill>
                  <a:srgbClr val="000000"/>
                </a:solidFill>
                <a:latin typeface="TT Hoves"/>
                <a:ea typeface="TT Hoves"/>
                <a:cs typeface="TT Hoves"/>
                <a:sym typeface="TT Hoves"/>
              </a:rPr>
              <a:t>Generate district-level synthetic load data</a:t>
            </a:r>
          </a:p>
          <a:p>
            <a:pPr marL="587877" lvl="1" indent="-293938" algn="l">
              <a:lnSpc>
                <a:spcPts val="3812"/>
              </a:lnSpc>
              <a:buFont typeface="Arial"/>
              <a:buChar char="•"/>
            </a:pPr>
            <a:r>
              <a:rPr lang="en-US" sz="2722" spc="136" dirty="0">
                <a:solidFill>
                  <a:srgbClr val="000000"/>
                </a:solidFill>
                <a:latin typeface="TT Hoves"/>
                <a:ea typeface="TT Hoves"/>
                <a:cs typeface="TT Hoves"/>
                <a:sym typeface="TT Hoves"/>
              </a:rPr>
              <a:t>Use Gandhinagar buildings (via OpenStreetMap)</a:t>
            </a:r>
          </a:p>
          <a:p>
            <a:pPr marL="587877" lvl="1" indent="-293938" algn="l">
              <a:lnSpc>
                <a:spcPts val="3812"/>
              </a:lnSpc>
              <a:buFont typeface="Arial"/>
              <a:buChar char="•"/>
            </a:pPr>
            <a:r>
              <a:rPr lang="en-US" sz="2722" spc="136" dirty="0">
                <a:solidFill>
                  <a:srgbClr val="000000"/>
                </a:solidFill>
                <a:latin typeface="TT Hoves"/>
                <a:ea typeface="TT Hoves"/>
                <a:cs typeface="TT Hoves"/>
                <a:sym typeface="TT Hoves"/>
              </a:rPr>
              <a:t>Assign building types (residential/commercial/industrial)</a:t>
            </a:r>
          </a:p>
          <a:p>
            <a:pPr marL="587877" lvl="1" indent="-293938" algn="l">
              <a:lnSpc>
                <a:spcPts val="3812"/>
              </a:lnSpc>
              <a:buFont typeface="Arial"/>
              <a:buChar char="•"/>
            </a:pPr>
            <a:r>
              <a:rPr lang="en-US" sz="2722" spc="136" dirty="0">
                <a:solidFill>
                  <a:srgbClr val="000000"/>
                </a:solidFill>
                <a:latin typeface="TT Hoves"/>
                <a:ea typeface="TT Hoves"/>
                <a:cs typeface="TT Hoves"/>
                <a:sym typeface="TT Hoves"/>
              </a:rPr>
              <a:t>Simulate hourly demand for the entire district for 1 year</a:t>
            </a:r>
          </a:p>
          <a:p>
            <a:pPr algn="l">
              <a:lnSpc>
                <a:spcPts val="3812"/>
              </a:lnSpc>
              <a:spcBef>
                <a:spcPct val="0"/>
              </a:spcBef>
            </a:pPr>
            <a:endParaRPr lang="en-US" sz="2722" spc="136" dirty="0">
              <a:solidFill>
                <a:srgbClr val="000000"/>
              </a:solidFill>
              <a:latin typeface="TT Hoves"/>
              <a:ea typeface="TT Hoves"/>
              <a:cs typeface="TT Hoves"/>
              <a:sym typeface="TT Hoves"/>
            </a:endParaRPr>
          </a:p>
          <a:p>
            <a:pPr algn="l">
              <a:lnSpc>
                <a:spcPts val="3812"/>
              </a:lnSpc>
              <a:spcBef>
                <a:spcPct val="0"/>
              </a:spcBef>
            </a:pPr>
            <a:r>
              <a:rPr lang="en-US" sz="2722" b="1" spc="136" dirty="0">
                <a:solidFill>
                  <a:srgbClr val="000000"/>
                </a:solidFill>
                <a:latin typeface="TT Hoves Bold"/>
                <a:ea typeface="TT Hoves Bold"/>
                <a:cs typeface="TT Hoves Bold"/>
                <a:sym typeface="TT Hoves Bold"/>
              </a:rPr>
              <a:t>Why this is powerful:</a:t>
            </a:r>
          </a:p>
          <a:p>
            <a:pPr marL="587877" lvl="1" indent="-293938" algn="l">
              <a:lnSpc>
                <a:spcPts val="3812"/>
              </a:lnSpc>
              <a:buFont typeface="Arial"/>
              <a:buChar char="•"/>
            </a:pPr>
            <a:r>
              <a:rPr lang="en-US" sz="2722" spc="136" dirty="0">
                <a:solidFill>
                  <a:srgbClr val="000000"/>
                </a:solidFill>
                <a:latin typeface="TT Hoves"/>
                <a:ea typeface="TT Hoves"/>
                <a:cs typeface="TT Hoves"/>
                <a:sym typeface="TT Hoves"/>
              </a:rPr>
              <a:t>Enables large-scale forecasting models</a:t>
            </a:r>
          </a:p>
          <a:p>
            <a:pPr marL="587877" lvl="1" indent="-293938" algn="l">
              <a:lnSpc>
                <a:spcPts val="3812"/>
              </a:lnSpc>
              <a:buFont typeface="Arial"/>
              <a:buChar char="•"/>
            </a:pPr>
            <a:r>
              <a:rPr lang="en-US" sz="2722" spc="136" dirty="0">
                <a:solidFill>
                  <a:srgbClr val="000000"/>
                </a:solidFill>
                <a:latin typeface="TT Hoves"/>
                <a:ea typeface="TT Hoves"/>
                <a:cs typeface="TT Hoves"/>
                <a:sym typeface="TT Hoves"/>
              </a:rPr>
              <a:t>Helps analyze EV charging demand, solar adoption, peak load</a:t>
            </a:r>
          </a:p>
          <a:p>
            <a:pPr marL="587877" lvl="1" indent="-293938" algn="l">
              <a:lnSpc>
                <a:spcPts val="3812"/>
              </a:lnSpc>
              <a:buFont typeface="Arial"/>
              <a:buChar char="•"/>
            </a:pPr>
            <a:r>
              <a:rPr lang="en-US" sz="2722" spc="136" dirty="0">
                <a:solidFill>
                  <a:srgbClr val="000000"/>
                </a:solidFill>
                <a:latin typeface="TT Hoves"/>
                <a:ea typeface="TT Hoves"/>
                <a:cs typeface="TT Hoves"/>
                <a:sym typeface="TT Hoves"/>
              </a:rPr>
              <a:t>Supports research in smart grids &amp; urban energy planning</a:t>
            </a:r>
          </a:p>
          <a:p>
            <a:pPr algn="l">
              <a:lnSpc>
                <a:spcPts val="3812"/>
              </a:lnSpc>
              <a:spcBef>
                <a:spcPct val="0"/>
              </a:spcBef>
            </a:pPr>
            <a:endParaRPr lang="en-US" sz="2722" spc="136" dirty="0">
              <a:solidFill>
                <a:srgbClr val="000000"/>
              </a:solidFill>
              <a:latin typeface="TT Hoves"/>
              <a:ea typeface="TT Hoves"/>
              <a:cs typeface="TT Hoves"/>
              <a:sym typeface="TT Hoves"/>
            </a:endParaRPr>
          </a:p>
        </p:txBody>
      </p:sp>
      <p:sp>
        <p:nvSpPr>
          <p:cNvPr id="8" name="Freeform 8"/>
          <p:cNvSpPr/>
          <p:nvPr/>
        </p:nvSpPr>
        <p:spPr>
          <a:xfrm>
            <a:off x="12360302" y="1903111"/>
            <a:ext cx="4931612" cy="7475450"/>
          </a:xfrm>
          <a:custGeom>
            <a:avLst/>
            <a:gdLst/>
            <a:ahLst/>
            <a:cxnLst/>
            <a:rect l="l" t="t" r="r" b="b"/>
            <a:pathLst>
              <a:path w="4931612" h="7475450">
                <a:moveTo>
                  <a:pt x="0" y="0"/>
                </a:moveTo>
                <a:lnTo>
                  <a:pt x="4931612" y="0"/>
                </a:lnTo>
                <a:lnTo>
                  <a:pt x="4931612" y="7475450"/>
                </a:lnTo>
                <a:lnTo>
                  <a:pt x="0" y="7475450"/>
                </a:lnTo>
                <a:lnTo>
                  <a:pt x="0" y="0"/>
                </a:lnTo>
                <a:close/>
              </a:path>
            </a:pathLst>
          </a:custGeom>
          <a:blipFill>
            <a:blip r:embed="rId4"/>
            <a:stretch>
              <a:fillRect/>
            </a:stretch>
          </a:blipFill>
        </p:spPr>
      </p:sp>
      <p:sp>
        <p:nvSpPr>
          <p:cNvPr id="9" name="TextBox 9"/>
          <p:cNvSpPr txBox="1"/>
          <p:nvPr/>
        </p:nvSpPr>
        <p:spPr>
          <a:xfrm>
            <a:off x="14826108" y="4766635"/>
            <a:ext cx="2042727"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sp>
        <p:nvSpPr>
          <p:cNvPr id="10" name="TextBox 10"/>
          <p:cNvSpPr txBox="1"/>
          <p:nvPr/>
        </p:nvSpPr>
        <p:spPr>
          <a:xfrm>
            <a:off x="1447800" y="132010"/>
            <a:ext cx="15431251" cy="2526030"/>
          </a:xfrm>
          <a:prstGeom prst="rect">
            <a:avLst/>
          </a:prstGeom>
        </p:spPr>
        <p:txBody>
          <a:bodyPr wrap="square" lIns="0" tIns="0" rIns="0" bIns="0" rtlCol="0" anchor="t">
            <a:spAutoFit/>
          </a:bodyPr>
          <a:lstStyle/>
          <a:p>
            <a:pPr algn="ctr">
              <a:lnSpc>
                <a:spcPts val="9869"/>
              </a:lnSpc>
              <a:spcBef>
                <a:spcPct val="0"/>
              </a:spcBef>
            </a:pPr>
            <a:r>
              <a:rPr lang="en-US" sz="7050" b="1" spc="352" dirty="0">
                <a:solidFill>
                  <a:srgbClr val="000000"/>
                </a:solidFill>
                <a:latin typeface="Telegraf Bold"/>
                <a:ea typeface="Telegraf Bold"/>
                <a:cs typeface="Telegraf Bold"/>
                <a:sym typeface="Telegraf Bold"/>
              </a:rPr>
              <a:t>Future Work Using </a:t>
            </a:r>
            <a:r>
              <a:rPr lang="en-US" sz="7050" b="1" spc="352" dirty="0" err="1">
                <a:solidFill>
                  <a:srgbClr val="000000"/>
                </a:solidFill>
                <a:latin typeface="Telegraf Bold"/>
                <a:ea typeface="Telegraf Bold"/>
                <a:cs typeface="Telegraf Bold"/>
                <a:sym typeface="Telegraf Bold"/>
              </a:rPr>
              <a:t>pycity_calc</a:t>
            </a:r>
            <a:endParaRPr lang="en-US" sz="7050" b="1" spc="352" dirty="0">
              <a:solidFill>
                <a:srgbClr val="000000"/>
              </a:solidFill>
              <a:latin typeface="Telegraf Bold"/>
              <a:ea typeface="Telegraf Bold"/>
              <a:cs typeface="Telegraf Bold"/>
              <a:sym typeface="Telegraf Bold"/>
            </a:endParaRPr>
          </a:p>
          <a:p>
            <a:pPr algn="ctr">
              <a:lnSpc>
                <a:spcPts val="9869"/>
              </a:lnSpc>
              <a:spcBef>
                <a:spcPct val="0"/>
              </a:spcBef>
            </a:pPr>
            <a:endParaRPr lang="en-US" sz="7050" b="1" spc="352" dirty="0">
              <a:solidFill>
                <a:srgbClr val="000000"/>
              </a:solidFill>
              <a:latin typeface="Telegraf Bold"/>
              <a:ea typeface="Telegraf Bold"/>
              <a:cs typeface="Telegraf Bold"/>
              <a:sym typeface="Telegraf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grpSp>
        <p:nvGrpSpPr>
          <p:cNvPr id="2" name="Group 2"/>
          <p:cNvGrpSpPr/>
          <p:nvPr/>
        </p:nvGrpSpPr>
        <p:grpSpPr>
          <a:xfrm>
            <a:off x="4928310" y="6657006"/>
            <a:ext cx="8549623" cy="4593166"/>
            <a:chOff x="0" y="0"/>
            <a:chExt cx="2251753" cy="1209723"/>
          </a:xfrm>
        </p:grpSpPr>
        <p:sp>
          <p:nvSpPr>
            <p:cNvPr id="3" name="Freeform 3"/>
            <p:cNvSpPr/>
            <p:nvPr/>
          </p:nvSpPr>
          <p:spPr>
            <a:xfrm>
              <a:off x="0" y="0"/>
              <a:ext cx="2251753" cy="1209723"/>
            </a:xfrm>
            <a:custGeom>
              <a:avLst/>
              <a:gdLst/>
              <a:ahLst/>
              <a:cxnLst/>
              <a:rect l="l" t="t" r="r" b="b"/>
              <a:pathLst>
                <a:path w="2251753" h="1209723">
                  <a:moveTo>
                    <a:pt x="0" y="0"/>
                  </a:moveTo>
                  <a:lnTo>
                    <a:pt x="2251753" y="0"/>
                  </a:lnTo>
                  <a:lnTo>
                    <a:pt x="2251753" y="1209723"/>
                  </a:lnTo>
                  <a:lnTo>
                    <a:pt x="0" y="1209723"/>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4" name="TextBox 4"/>
            <p:cNvSpPr txBox="1"/>
            <p:nvPr/>
          </p:nvSpPr>
          <p:spPr>
            <a:xfrm>
              <a:off x="0" y="-57150"/>
              <a:ext cx="2251753" cy="1266873"/>
            </a:xfrm>
            <a:prstGeom prst="rect">
              <a:avLst/>
            </a:prstGeom>
          </p:spPr>
          <p:txBody>
            <a:bodyPr lIns="50800" tIns="50800" rIns="50800" bIns="50800" rtlCol="0" anchor="ctr"/>
            <a:lstStyle/>
            <a:p>
              <a:pPr algn="ctr">
                <a:lnSpc>
                  <a:spcPts val="3639"/>
                </a:lnSpc>
              </a:pPr>
              <a:endParaRPr/>
            </a:p>
          </p:txBody>
        </p:sp>
      </p:grpSp>
      <p:sp>
        <p:nvSpPr>
          <p:cNvPr id="5" name="Freeform 5"/>
          <p:cNvSpPr/>
          <p:nvPr/>
        </p:nvSpPr>
        <p:spPr>
          <a:xfrm rot="760705">
            <a:off x="1423346" y="-1948290"/>
            <a:ext cx="15441309" cy="6543255"/>
          </a:xfrm>
          <a:custGeom>
            <a:avLst/>
            <a:gdLst/>
            <a:ahLst/>
            <a:cxnLst/>
            <a:rect l="l" t="t" r="r" b="b"/>
            <a:pathLst>
              <a:path w="15441309" h="6543255">
                <a:moveTo>
                  <a:pt x="0" y="0"/>
                </a:moveTo>
                <a:lnTo>
                  <a:pt x="15441308" y="0"/>
                </a:lnTo>
                <a:lnTo>
                  <a:pt x="15441308" y="6543255"/>
                </a:lnTo>
                <a:lnTo>
                  <a:pt x="0" y="6543255"/>
                </a:lnTo>
                <a:lnTo>
                  <a:pt x="0" y="0"/>
                </a:lnTo>
                <a:close/>
              </a:path>
            </a:pathLst>
          </a:custGeom>
          <a:blipFill>
            <a:blip r:embed="rId2"/>
            <a:stretch>
              <a:fillRect/>
            </a:stretch>
          </a:blipFill>
        </p:spPr>
      </p:sp>
      <p:sp>
        <p:nvSpPr>
          <p:cNvPr id="6" name="Freeform 6"/>
          <p:cNvSpPr/>
          <p:nvPr/>
        </p:nvSpPr>
        <p:spPr>
          <a:xfrm>
            <a:off x="5692054" y="4779731"/>
            <a:ext cx="5755717" cy="5507269"/>
          </a:xfrm>
          <a:custGeom>
            <a:avLst/>
            <a:gdLst/>
            <a:ahLst/>
            <a:cxnLst/>
            <a:rect l="l" t="t" r="r" b="b"/>
            <a:pathLst>
              <a:path w="5755717" h="5507269">
                <a:moveTo>
                  <a:pt x="0" y="0"/>
                </a:moveTo>
                <a:lnTo>
                  <a:pt x="5755717" y="0"/>
                </a:lnTo>
                <a:lnTo>
                  <a:pt x="5755717" y="5507269"/>
                </a:lnTo>
                <a:lnTo>
                  <a:pt x="0" y="5507269"/>
                </a:lnTo>
                <a:lnTo>
                  <a:pt x="0" y="0"/>
                </a:lnTo>
                <a:close/>
              </a:path>
            </a:pathLst>
          </a:custGeom>
          <a:blipFill>
            <a:blip r:embed="rId3"/>
            <a:stretch>
              <a:fillRect/>
            </a:stretch>
          </a:blipFill>
        </p:spPr>
      </p:sp>
      <p:sp>
        <p:nvSpPr>
          <p:cNvPr id="7" name="TextBox 7"/>
          <p:cNvSpPr txBox="1"/>
          <p:nvPr/>
        </p:nvSpPr>
        <p:spPr>
          <a:xfrm>
            <a:off x="2150784" y="3362113"/>
            <a:ext cx="12838257" cy="1781387"/>
          </a:xfrm>
          <a:prstGeom prst="rect">
            <a:avLst/>
          </a:prstGeom>
        </p:spPr>
        <p:txBody>
          <a:bodyPr lIns="0" tIns="0" rIns="0" bIns="0" rtlCol="0" anchor="t">
            <a:spAutoFit/>
          </a:bodyPr>
          <a:lstStyle/>
          <a:p>
            <a:pPr algn="ctr">
              <a:lnSpc>
                <a:spcPts val="12312"/>
              </a:lnSpc>
            </a:pPr>
            <a:r>
              <a:rPr lang="en-US" sz="12693" b="1">
                <a:solidFill>
                  <a:srgbClr val="343434"/>
                </a:solidFill>
                <a:latin typeface="Telegraf Bold"/>
                <a:ea typeface="Telegraf Bold"/>
                <a:cs typeface="Telegraf Bold"/>
                <a:sym typeface="Telegraf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a:off x="2384366" y="-1968064"/>
            <a:ext cx="12760102" cy="5407093"/>
          </a:xfrm>
          <a:custGeom>
            <a:avLst/>
            <a:gdLst/>
            <a:ahLst/>
            <a:cxnLst/>
            <a:rect l="l" t="t" r="r" b="b"/>
            <a:pathLst>
              <a:path w="12760102" h="5407093">
                <a:moveTo>
                  <a:pt x="0" y="0"/>
                </a:moveTo>
                <a:lnTo>
                  <a:pt x="12760102" y="0"/>
                </a:lnTo>
                <a:lnTo>
                  <a:pt x="12760102" y="5407093"/>
                </a:lnTo>
                <a:lnTo>
                  <a:pt x="0" y="5407093"/>
                </a:lnTo>
                <a:lnTo>
                  <a:pt x="0" y="0"/>
                </a:lnTo>
                <a:close/>
              </a:path>
            </a:pathLst>
          </a:custGeom>
          <a:blipFill>
            <a:blip r:embed="rId2"/>
            <a:stretch>
              <a:fillRect/>
            </a:stretch>
          </a:blipFill>
        </p:spPr>
      </p:sp>
      <p:sp>
        <p:nvSpPr>
          <p:cNvPr id="3" name="Freeform 3"/>
          <p:cNvSpPr/>
          <p:nvPr/>
        </p:nvSpPr>
        <p:spPr>
          <a:xfrm>
            <a:off x="11431877" y="6332344"/>
            <a:ext cx="12760102" cy="5407093"/>
          </a:xfrm>
          <a:custGeom>
            <a:avLst/>
            <a:gdLst/>
            <a:ahLst/>
            <a:cxnLst/>
            <a:rect l="l" t="t" r="r" b="b"/>
            <a:pathLst>
              <a:path w="12760102" h="5407093">
                <a:moveTo>
                  <a:pt x="0" y="0"/>
                </a:moveTo>
                <a:lnTo>
                  <a:pt x="12760102" y="0"/>
                </a:lnTo>
                <a:lnTo>
                  <a:pt x="12760102" y="5407093"/>
                </a:lnTo>
                <a:lnTo>
                  <a:pt x="0" y="5407093"/>
                </a:lnTo>
                <a:lnTo>
                  <a:pt x="0" y="0"/>
                </a:lnTo>
                <a:close/>
              </a:path>
            </a:pathLst>
          </a:custGeom>
          <a:blipFill>
            <a:blip r:embed="rId2"/>
            <a:stretch>
              <a:fillRect/>
            </a:stretch>
          </a:blipFill>
        </p:spPr>
      </p:sp>
      <p:sp>
        <p:nvSpPr>
          <p:cNvPr id="4" name="TextBox 4"/>
          <p:cNvSpPr txBox="1"/>
          <p:nvPr/>
        </p:nvSpPr>
        <p:spPr>
          <a:xfrm rot="-5400000">
            <a:off x="5051534" y="7300883"/>
            <a:ext cx="2492949"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elegraf Extra-Light"/>
                <a:ea typeface="Telegraf Extra-Light"/>
                <a:cs typeface="Telegraf Extra-Light"/>
                <a:sym typeface="Telegraf Extra-Light"/>
              </a:rPr>
              <a:t>Studio Shodwe</a:t>
            </a:r>
          </a:p>
        </p:txBody>
      </p:sp>
      <p:sp>
        <p:nvSpPr>
          <p:cNvPr id="5" name="TextBox 5"/>
          <p:cNvSpPr txBox="1"/>
          <p:nvPr/>
        </p:nvSpPr>
        <p:spPr>
          <a:xfrm>
            <a:off x="522618" y="2112645"/>
            <a:ext cx="10209688" cy="7145655"/>
          </a:xfrm>
          <a:prstGeom prst="rect">
            <a:avLst/>
          </a:prstGeom>
        </p:spPr>
        <p:txBody>
          <a:bodyPr lIns="0" tIns="0" rIns="0" bIns="0" rtlCol="0" anchor="t">
            <a:spAutoFit/>
          </a:bodyPr>
          <a:lstStyle/>
          <a:p>
            <a:pPr algn="just">
              <a:lnSpc>
                <a:spcPts val="3569"/>
              </a:lnSpc>
            </a:pPr>
            <a:r>
              <a:rPr lang="en-US" sz="2550" b="1">
                <a:solidFill>
                  <a:srgbClr val="000000"/>
                </a:solidFill>
                <a:latin typeface="TT Hoves Bold"/>
                <a:ea typeface="TT Hoves Bold"/>
                <a:cs typeface="TT Hoves Bold"/>
                <a:sym typeface="TT Hoves Bold"/>
              </a:rPr>
              <a:t>What is load forecasting?</a:t>
            </a:r>
          </a:p>
          <a:p>
            <a:pPr marL="550545" lvl="1" indent="-275272" algn="just">
              <a:lnSpc>
                <a:spcPts val="3569"/>
              </a:lnSpc>
              <a:buFont typeface="Arial"/>
              <a:buChar char="•"/>
            </a:pPr>
            <a:r>
              <a:rPr lang="en-US" sz="2550">
                <a:solidFill>
                  <a:srgbClr val="000000"/>
                </a:solidFill>
                <a:latin typeface="TT Hoves"/>
                <a:ea typeface="TT Hoves"/>
                <a:cs typeface="TT Hoves"/>
                <a:sym typeface="TT Hoves"/>
              </a:rPr>
              <a:t>Load forecasting is predicting future electricity demand using past consumption patterns, weather, and time-based factors.</a:t>
            </a:r>
          </a:p>
          <a:p>
            <a:pPr marL="550545" lvl="1" indent="-275272" algn="just">
              <a:lnSpc>
                <a:spcPts val="3569"/>
              </a:lnSpc>
              <a:buFont typeface="Arial"/>
              <a:buChar char="•"/>
            </a:pPr>
            <a:r>
              <a:rPr lang="en-US" sz="2550">
                <a:solidFill>
                  <a:srgbClr val="000000"/>
                </a:solidFill>
                <a:latin typeface="TT Hoves"/>
                <a:ea typeface="TT Hoves"/>
                <a:cs typeface="TT Hoves"/>
                <a:sym typeface="TT Hoves"/>
              </a:rPr>
              <a:t>It helps understand how much power will be needed in the next hour, day, or season.</a:t>
            </a:r>
          </a:p>
          <a:p>
            <a:pPr algn="just">
              <a:lnSpc>
                <a:spcPts val="3569"/>
              </a:lnSpc>
            </a:pPr>
            <a:endParaRPr lang="en-US" sz="2550">
              <a:solidFill>
                <a:srgbClr val="000000"/>
              </a:solidFill>
              <a:latin typeface="TT Hoves"/>
              <a:ea typeface="TT Hoves"/>
              <a:cs typeface="TT Hoves"/>
              <a:sym typeface="TT Hoves"/>
            </a:endParaRPr>
          </a:p>
          <a:p>
            <a:pPr algn="just">
              <a:lnSpc>
                <a:spcPts val="3569"/>
              </a:lnSpc>
            </a:pPr>
            <a:r>
              <a:rPr lang="en-US" sz="2550" b="1">
                <a:solidFill>
                  <a:srgbClr val="000000"/>
                </a:solidFill>
                <a:latin typeface="TT Hoves Bold"/>
                <a:ea typeface="TT Hoves Bold"/>
                <a:cs typeface="TT Hoves Bold"/>
                <a:sym typeface="TT Hoves Bold"/>
              </a:rPr>
              <a:t>Why is forecasting important?</a:t>
            </a:r>
          </a:p>
          <a:p>
            <a:pPr marL="550545" lvl="1" indent="-275272" algn="just">
              <a:lnSpc>
                <a:spcPts val="3569"/>
              </a:lnSpc>
              <a:buFont typeface="Arial"/>
              <a:buChar char="•"/>
            </a:pPr>
            <a:r>
              <a:rPr lang="en-US" sz="2550">
                <a:solidFill>
                  <a:srgbClr val="000000"/>
                </a:solidFill>
                <a:latin typeface="TT Hoves"/>
                <a:ea typeface="TT Hoves"/>
                <a:cs typeface="TT Hoves"/>
                <a:sym typeface="TT Hoves"/>
              </a:rPr>
              <a:t>Ensures reliable and uninterrupted electricity supply</a:t>
            </a:r>
          </a:p>
          <a:p>
            <a:pPr marL="550545" lvl="1" indent="-275272" algn="just">
              <a:lnSpc>
                <a:spcPts val="3569"/>
              </a:lnSpc>
              <a:buFont typeface="Arial"/>
              <a:buChar char="•"/>
            </a:pPr>
            <a:r>
              <a:rPr lang="en-US" sz="2550">
                <a:solidFill>
                  <a:srgbClr val="000000"/>
                </a:solidFill>
                <a:latin typeface="TT Hoves"/>
                <a:ea typeface="TT Hoves"/>
                <a:cs typeface="TT Hoves"/>
                <a:sym typeface="TT Hoves"/>
              </a:rPr>
              <a:t>Prevents overloading of transformers and feeders</a:t>
            </a:r>
          </a:p>
          <a:p>
            <a:pPr marL="550545" lvl="1" indent="-275272" algn="just">
              <a:lnSpc>
                <a:spcPts val="3569"/>
              </a:lnSpc>
              <a:buFont typeface="Arial"/>
              <a:buChar char="•"/>
            </a:pPr>
            <a:r>
              <a:rPr lang="en-US" sz="2550">
                <a:solidFill>
                  <a:srgbClr val="000000"/>
                </a:solidFill>
                <a:latin typeface="TT Hoves"/>
                <a:ea typeface="TT Hoves"/>
                <a:cs typeface="TT Hoves"/>
                <a:sym typeface="TT Hoves"/>
              </a:rPr>
              <a:t>Helps in planning power generation and distribution</a:t>
            </a:r>
          </a:p>
          <a:p>
            <a:pPr marL="550545" lvl="1" indent="-275272" algn="just">
              <a:lnSpc>
                <a:spcPts val="3569"/>
              </a:lnSpc>
              <a:buFont typeface="Arial"/>
              <a:buChar char="•"/>
            </a:pPr>
            <a:r>
              <a:rPr lang="en-US" sz="2550">
                <a:solidFill>
                  <a:srgbClr val="000000"/>
                </a:solidFill>
                <a:latin typeface="TT Hoves"/>
                <a:ea typeface="TT Hoves"/>
                <a:cs typeface="TT Hoves"/>
                <a:sym typeface="TT Hoves"/>
              </a:rPr>
              <a:t>Reduces outages and improves voltage quality</a:t>
            </a:r>
          </a:p>
          <a:p>
            <a:pPr marL="550545" lvl="1" indent="-275272" algn="just">
              <a:lnSpc>
                <a:spcPts val="3569"/>
              </a:lnSpc>
              <a:buFont typeface="Arial"/>
              <a:buChar char="•"/>
            </a:pPr>
            <a:r>
              <a:rPr lang="en-US" sz="2550">
                <a:solidFill>
                  <a:srgbClr val="000000"/>
                </a:solidFill>
                <a:latin typeface="TT Hoves"/>
                <a:ea typeface="TT Hoves"/>
                <a:cs typeface="TT Hoves"/>
                <a:sym typeface="TT Hoves"/>
              </a:rPr>
              <a:t>Supports renewable energy integration and cost-efficient grid operation</a:t>
            </a:r>
          </a:p>
          <a:p>
            <a:pPr algn="just">
              <a:lnSpc>
                <a:spcPts val="3569"/>
              </a:lnSpc>
            </a:pPr>
            <a:endParaRPr lang="en-US" sz="2550">
              <a:solidFill>
                <a:srgbClr val="000000"/>
              </a:solidFill>
              <a:latin typeface="TT Hoves"/>
              <a:ea typeface="TT Hoves"/>
              <a:cs typeface="TT Hoves"/>
              <a:sym typeface="TT Hoves"/>
            </a:endParaRPr>
          </a:p>
          <a:p>
            <a:pPr algn="just">
              <a:lnSpc>
                <a:spcPts val="3569"/>
              </a:lnSpc>
            </a:pPr>
            <a:endParaRPr lang="en-US" sz="2550">
              <a:solidFill>
                <a:srgbClr val="000000"/>
              </a:solidFill>
              <a:latin typeface="TT Hoves"/>
              <a:ea typeface="TT Hoves"/>
              <a:cs typeface="TT Hoves"/>
              <a:sym typeface="TT Hoves"/>
            </a:endParaRPr>
          </a:p>
          <a:p>
            <a:pPr algn="just">
              <a:lnSpc>
                <a:spcPts val="3569"/>
              </a:lnSpc>
            </a:pPr>
            <a:endParaRPr lang="en-US" sz="2550">
              <a:solidFill>
                <a:srgbClr val="000000"/>
              </a:solidFill>
              <a:latin typeface="TT Hoves"/>
              <a:ea typeface="TT Hoves"/>
              <a:cs typeface="TT Hoves"/>
              <a:sym typeface="TT Hoves"/>
            </a:endParaRPr>
          </a:p>
        </p:txBody>
      </p:sp>
      <p:sp>
        <p:nvSpPr>
          <p:cNvPr id="6" name="TextBox 6"/>
          <p:cNvSpPr txBox="1"/>
          <p:nvPr/>
        </p:nvSpPr>
        <p:spPr>
          <a:xfrm>
            <a:off x="5056650" y="-9073"/>
            <a:ext cx="9614218" cy="1278591"/>
          </a:xfrm>
          <a:prstGeom prst="rect">
            <a:avLst/>
          </a:prstGeom>
        </p:spPr>
        <p:txBody>
          <a:bodyPr lIns="0" tIns="0" rIns="0" bIns="0" rtlCol="0" anchor="t">
            <a:spAutoFit/>
          </a:bodyPr>
          <a:lstStyle/>
          <a:p>
            <a:pPr algn="ctr">
              <a:lnSpc>
                <a:spcPts val="9851"/>
              </a:lnSpc>
              <a:spcBef>
                <a:spcPct val="0"/>
              </a:spcBef>
            </a:pPr>
            <a:r>
              <a:rPr lang="en-US" sz="7036" b="1">
                <a:solidFill>
                  <a:srgbClr val="000000"/>
                </a:solidFill>
                <a:latin typeface="Telegraf Bold"/>
                <a:ea typeface="Telegraf Bold"/>
                <a:cs typeface="Telegraf Bold"/>
                <a:sym typeface="Telegraf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3" name="Freeform 3"/>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sp>
        <p:nvSpPr>
          <p:cNvPr id="4" name="Freeform 4"/>
          <p:cNvSpPr/>
          <p:nvPr/>
        </p:nvSpPr>
        <p:spPr>
          <a:xfrm>
            <a:off x="12590135" y="2494372"/>
            <a:ext cx="4278700" cy="7260237"/>
          </a:xfrm>
          <a:custGeom>
            <a:avLst/>
            <a:gdLst/>
            <a:ahLst/>
            <a:cxnLst/>
            <a:rect l="l" t="t" r="r" b="b"/>
            <a:pathLst>
              <a:path w="4278700" h="7260237">
                <a:moveTo>
                  <a:pt x="0" y="0"/>
                </a:moveTo>
                <a:lnTo>
                  <a:pt x="4278700" y="0"/>
                </a:lnTo>
                <a:lnTo>
                  <a:pt x="4278700" y="7260237"/>
                </a:lnTo>
                <a:lnTo>
                  <a:pt x="0" y="7260237"/>
                </a:lnTo>
                <a:lnTo>
                  <a:pt x="0" y="0"/>
                </a:lnTo>
                <a:close/>
              </a:path>
            </a:pathLst>
          </a:custGeom>
          <a:blipFill>
            <a:blip r:embed="rId4"/>
            <a:stretch>
              <a:fillRect/>
            </a:stretch>
          </a:blipFill>
        </p:spPr>
      </p:sp>
      <p:sp>
        <p:nvSpPr>
          <p:cNvPr id="5" name="TextBox 5"/>
          <p:cNvSpPr txBox="1"/>
          <p:nvPr/>
        </p:nvSpPr>
        <p:spPr>
          <a:xfrm>
            <a:off x="14826108" y="4766635"/>
            <a:ext cx="2042727"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sp>
        <p:nvSpPr>
          <p:cNvPr id="6" name="TextBox 6"/>
          <p:cNvSpPr txBox="1"/>
          <p:nvPr/>
        </p:nvSpPr>
        <p:spPr>
          <a:xfrm>
            <a:off x="304800" y="284797"/>
            <a:ext cx="16764000" cy="1190839"/>
          </a:xfrm>
          <a:prstGeom prst="rect">
            <a:avLst/>
          </a:prstGeom>
        </p:spPr>
        <p:txBody>
          <a:bodyPr wrap="square" lIns="0" tIns="0" rIns="0" bIns="0" rtlCol="0" anchor="t">
            <a:spAutoFit/>
          </a:bodyPr>
          <a:lstStyle/>
          <a:p>
            <a:pPr algn="ctr">
              <a:lnSpc>
                <a:spcPts val="9869"/>
              </a:lnSpc>
              <a:spcBef>
                <a:spcPct val="0"/>
              </a:spcBef>
            </a:pPr>
            <a:r>
              <a:rPr lang="en-US" sz="7050" b="1" spc="352" dirty="0">
                <a:solidFill>
                  <a:srgbClr val="000000"/>
                </a:solidFill>
                <a:latin typeface="Telegraf Bold"/>
                <a:ea typeface="Telegraf Bold"/>
                <a:cs typeface="Telegraf Bold"/>
                <a:sym typeface="Telegraf Bold"/>
              </a:rPr>
              <a:t> Data Generation Framework</a:t>
            </a:r>
          </a:p>
        </p:txBody>
      </p:sp>
      <p:sp>
        <p:nvSpPr>
          <p:cNvPr id="7" name="TextBox 7"/>
          <p:cNvSpPr txBox="1"/>
          <p:nvPr/>
        </p:nvSpPr>
        <p:spPr>
          <a:xfrm>
            <a:off x="754466" y="3042081"/>
            <a:ext cx="10514965" cy="6216219"/>
          </a:xfrm>
          <a:prstGeom prst="rect">
            <a:avLst/>
          </a:prstGeom>
        </p:spPr>
        <p:txBody>
          <a:bodyPr lIns="0" tIns="0" rIns="0" bIns="0" rtlCol="0" anchor="t">
            <a:spAutoFit/>
          </a:bodyPr>
          <a:lstStyle/>
          <a:p>
            <a:pPr algn="l">
              <a:lnSpc>
                <a:spcPts val="4130"/>
              </a:lnSpc>
              <a:spcBef>
                <a:spcPct val="0"/>
              </a:spcBef>
            </a:pPr>
            <a:r>
              <a:rPr lang="en-US" sz="2950" b="1" spc="147">
                <a:solidFill>
                  <a:srgbClr val="000000"/>
                </a:solidFill>
                <a:latin typeface="TT Hoves Bold"/>
                <a:ea typeface="TT Hoves Bold"/>
                <a:cs typeface="TT Hoves Bold"/>
                <a:sym typeface="TT Hoves Bold"/>
              </a:rPr>
              <a:t>pyCity Ecosystem:</a:t>
            </a:r>
            <a:r>
              <a:rPr lang="en-US" sz="2950" spc="147">
                <a:solidFill>
                  <a:srgbClr val="000000"/>
                </a:solidFill>
                <a:latin typeface="TT Hoves"/>
                <a:ea typeface="TT Hoves"/>
                <a:cs typeface="TT Hoves"/>
                <a:sym typeface="TT Hoves"/>
              </a:rPr>
              <a:t> Open-source framework for urban energy modeling.</a:t>
            </a:r>
          </a:p>
          <a:p>
            <a:pPr algn="l">
              <a:lnSpc>
                <a:spcPts val="4130"/>
              </a:lnSpc>
              <a:spcBef>
                <a:spcPct val="0"/>
              </a:spcBef>
            </a:pPr>
            <a:endParaRPr lang="en-US" sz="2950" spc="147">
              <a:solidFill>
                <a:srgbClr val="000000"/>
              </a:solidFill>
              <a:latin typeface="TT Hoves"/>
              <a:ea typeface="TT Hoves"/>
              <a:cs typeface="TT Hoves"/>
              <a:sym typeface="TT Hoves"/>
            </a:endParaRPr>
          </a:p>
          <a:p>
            <a:pPr marL="637031" lvl="1" indent="-318516" algn="l">
              <a:lnSpc>
                <a:spcPts val="4130"/>
              </a:lnSpc>
              <a:spcBef>
                <a:spcPct val="0"/>
              </a:spcBef>
              <a:buFont typeface="Arial"/>
              <a:buChar char="•"/>
            </a:pPr>
            <a:r>
              <a:rPr lang="en-US" sz="2950" b="1" spc="147">
                <a:solidFill>
                  <a:srgbClr val="000000"/>
                </a:solidFill>
                <a:latin typeface="TT Hoves Bold"/>
                <a:ea typeface="TT Hoves Bold"/>
                <a:cs typeface="TT Hoves Bold"/>
                <a:sym typeface="TT Hoves Bold"/>
              </a:rPr>
              <a:t>Purpose:</a:t>
            </a:r>
            <a:r>
              <a:rPr lang="en-US" sz="2950" spc="147">
                <a:solidFill>
                  <a:srgbClr val="000000"/>
                </a:solidFill>
                <a:latin typeface="TT Hoves"/>
                <a:ea typeface="TT Hoves"/>
                <a:cs typeface="TT Hoves"/>
                <a:sym typeface="TT Hoves"/>
              </a:rPr>
              <a:t> Simulates and forecasts electricity for buildings and districts.</a:t>
            </a:r>
          </a:p>
          <a:p>
            <a:pPr marL="637031" lvl="1" indent="-318516" algn="l">
              <a:lnSpc>
                <a:spcPts val="4130"/>
              </a:lnSpc>
              <a:spcBef>
                <a:spcPct val="0"/>
              </a:spcBef>
              <a:buFont typeface="Arial"/>
              <a:buChar char="•"/>
            </a:pPr>
            <a:r>
              <a:rPr lang="en-US" sz="2950" b="1" spc="147">
                <a:solidFill>
                  <a:srgbClr val="000000"/>
                </a:solidFill>
                <a:latin typeface="TT Hoves Bold"/>
                <a:ea typeface="TT Hoves Bold"/>
                <a:cs typeface="TT Hoves Bold"/>
                <a:sym typeface="TT Hoves Bold"/>
              </a:rPr>
              <a:t>pycity_base:</a:t>
            </a:r>
            <a:r>
              <a:rPr lang="en-US" sz="2950" spc="147">
                <a:solidFill>
                  <a:srgbClr val="000000"/>
                </a:solidFill>
                <a:latin typeface="TT Hoves"/>
                <a:ea typeface="TT Hoves"/>
                <a:cs typeface="TT Hoves"/>
                <a:sym typeface="TT Hoves"/>
              </a:rPr>
              <a:t> Core library for building-level modeling and hourly/sub-hourly consumption generation.</a:t>
            </a:r>
          </a:p>
          <a:p>
            <a:pPr algn="l">
              <a:lnSpc>
                <a:spcPts val="4130"/>
              </a:lnSpc>
              <a:spcBef>
                <a:spcPct val="0"/>
              </a:spcBef>
            </a:pPr>
            <a:endParaRPr lang="en-US" sz="2950" spc="147">
              <a:solidFill>
                <a:srgbClr val="000000"/>
              </a:solidFill>
              <a:latin typeface="TT Hoves"/>
              <a:ea typeface="TT Hoves"/>
              <a:cs typeface="TT Hoves"/>
              <a:sym typeface="TT Hoves"/>
            </a:endParaRPr>
          </a:p>
          <a:p>
            <a:pPr algn="l">
              <a:lnSpc>
                <a:spcPts val="4130"/>
              </a:lnSpc>
              <a:spcBef>
                <a:spcPct val="0"/>
              </a:spcBef>
            </a:pPr>
            <a:endParaRPr lang="en-US" sz="2950" spc="147">
              <a:solidFill>
                <a:srgbClr val="000000"/>
              </a:solidFill>
              <a:latin typeface="TT Hoves"/>
              <a:ea typeface="TT Hoves"/>
              <a:cs typeface="TT Hoves"/>
              <a:sym typeface="TT Hoves"/>
            </a:endParaRPr>
          </a:p>
          <a:p>
            <a:pPr algn="l">
              <a:lnSpc>
                <a:spcPts val="4130"/>
              </a:lnSpc>
              <a:spcBef>
                <a:spcPct val="0"/>
              </a:spcBef>
            </a:pPr>
            <a:r>
              <a:rPr lang="en-US" sz="2950" spc="147">
                <a:solidFill>
                  <a:srgbClr val="000000"/>
                </a:solidFill>
                <a:latin typeface="TT Hoves"/>
                <a:ea typeface="TT Hoves"/>
                <a:cs typeface="TT Hoves"/>
                <a:sym typeface="TT Hoves"/>
              </a:rPr>
              <a:t>Generated synthetic hourly electricity data for a single building (2024) for forecasting experiments.</a:t>
            </a:r>
          </a:p>
          <a:p>
            <a:pPr algn="l">
              <a:lnSpc>
                <a:spcPts val="4130"/>
              </a:lnSpc>
              <a:spcBef>
                <a:spcPct val="0"/>
              </a:spcBef>
            </a:pPr>
            <a:endParaRPr lang="en-US" sz="2950" spc="147">
              <a:solidFill>
                <a:srgbClr val="000000"/>
              </a:solidFill>
              <a:latin typeface="TT Hoves"/>
              <a:ea typeface="TT Hoves"/>
              <a:cs typeface="TT Hoves"/>
              <a:sym typeface="TT Hov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632901" y="-2373314"/>
            <a:ext cx="12701350" cy="5382197"/>
          </a:xfrm>
          <a:custGeom>
            <a:avLst/>
            <a:gdLst/>
            <a:ahLst/>
            <a:cxnLst/>
            <a:rect l="l" t="t" r="r" b="b"/>
            <a:pathLst>
              <a:path w="12701350" h="5382197">
                <a:moveTo>
                  <a:pt x="0" y="0"/>
                </a:moveTo>
                <a:lnTo>
                  <a:pt x="12701349" y="0"/>
                </a:lnTo>
                <a:lnTo>
                  <a:pt x="12701349" y="5382196"/>
                </a:lnTo>
                <a:lnTo>
                  <a:pt x="0" y="5382196"/>
                </a:lnTo>
                <a:lnTo>
                  <a:pt x="0" y="0"/>
                </a:lnTo>
                <a:close/>
              </a:path>
            </a:pathLst>
          </a:custGeom>
          <a:blipFill>
            <a:blip r:embed="rId2"/>
            <a:stretch>
              <a:fillRect/>
            </a:stretch>
          </a:blipFill>
        </p:spPr>
      </p:sp>
      <p:sp>
        <p:nvSpPr>
          <p:cNvPr id="3" name="Freeform 3"/>
          <p:cNvSpPr/>
          <p:nvPr/>
        </p:nvSpPr>
        <p:spPr>
          <a:xfrm>
            <a:off x="10986204" y="6250419"/>
            <a:ext cx="11514218" cy="8506128"/>
          </a:xfrm>
          <a:custGeom>
            <a:avLst/>
            <a:gdLst/>
            <a:ahLst/>
            <a:cxnLst/>
            <a:rect l="l" t="t" r="r" b="b"/>
            <a:pathLst>
              <a:path w="11514218" h="8506128">
                <a:moveTo>
                  <a:pt x="0" y="0"/>
                </a:moveTo>
                <a:lnTo>
                  <a:pt x="11514218" y="0"/>
                </a:lnTo>
                <a:lnTo>
                  <a:pt x="11514218" y="8506128"/>
                </a:lnTo>
                <a:lnTo>
                  <a:pt x="0" y="8506128"/>
                </a:lnTo>
                <a:lnTo>
                  <a:pt x="0" y="0"/>
                </a:lnTo>
                <a:close/>
              </a:path>
            </a:pathLst>
          </a:custGeom>
          <a:blipFill>
            <a:blip r:embed="rId3"/>
            <a:stretch>
              <a:fillRect/>
            </a:stretch>
          </a:blipFill>
        </p:spPr>
      </p:sp>
      <p:grpSp>
        <p:nvGrpSpPr>
          <p:cNvPr id="4" name="Group 4"/>
          <p:cNvGrpSpPr/>
          <p:nvPr/>
        </p:nvGrpSpPr>
        <p:grpSpPr>
          <a:xfrm>
            <a:off x="17259300" y="-392510"/>
            <a:ext cx="1437565" cy="11072020"/>
            <a:chOff x="0" y="0"/>
            <a:chExt cx="378618" cy="2916088"/>
          </a:xfrm>
        </p:grpSpPr>
        <p:sp>
          <p:nvSpPr>
            <p:cNvPr id="5" name="Freeform 5"/>
            <p:cNvSpPr/>
            <p:nvPr/>
          </p:nvSpPr>
          <p:spPr>
            <a:xfrm>
              <a:off x="0" y="0"/>
              <a:ext cx="378618" cy="2916088"/>
            </a:xfrm>
            <a:custGeom>
              <a:avLst/>
              <a:gdLst/>
              <a:ahLst/>
              <a:cxnLst/>
              <a:rect l="l" t="t" r="r" b="b"/>
              <a:pathLst>
                <a:path w="378618" h="2916088">
                  <a:moveTo>
                    <a:pt x="0" y="0"/>
                  </a:moveTo>
                  <a:lnTo>
                    <a:pt x="378618" y="0"/>
                  </a:lnTo>
                  <a:lnTo>
                    <a:pt x="378618" y="2916088"/>
                  </a:lnTo>
                  <a:lnTo>
                    <a:pt x="0" y="2916088"/>
                  </a:lnTo>
                  <a:close/>
                </a:path>
              </a:pathLst>
            </a:custGeom>
            <a:gradFill rotWithShape="1">
              <a:gsLst>
                <a:gs pos="0">
                  <a:srgbClr val="E4B795">
                    <a:alpha val="100000"/>
                  </a:srgbClr>
                </a:gs>
                <a:gs pos="50000">
                  <a:srgbClr val="699ACD">
                    <a:alpha val="100000"/>
                  </a:srgbClr>
                </a:gs>
                <a:gs pos="100000">
                  <a:srgbClr val="2F679F">
                    <a:alpha val="100000"/>
                  </a:srgbClr>
                </a:gs>
              </a:gsLst>
              <a:path path="circle">
                <a:fillToRect r="100000" b="100000"/>
              </a:path>
              <a:tileRect l="-100000" t="-100000"/>
            </a:gradFill>
          </p:spPr>
        </p:sp>
        <p:sp>
          <p:nvSpPr>
            <p:cNvPr id="6" name="TextBox 6"/>
            <p:cNvSpPr txBox="1"/>
            <p:nvPr/>
          </p:nvSpPr>
          <p:spPr>
            <a:xfrm>
              <a:off x="0" y="-57150"/>
              <a:ext cx="378618" cy="2973238"/>
            </a:xfrm>
            <a:prstGeom prst="rect">
              <a:avLst/>
            </a:prstGeom>
          </p:spPr>
          <p:txBody>
            <a:bodyPr lIns="50800" tIns="50800" rIns="50800" bIns="50800" rtlCol="0" anchor="ctr"/>
            <a:lstStyle/>
            <a:p>
              <a:pPr algn="ctr">
                <a:lnSpc>
                  <a:spcPts val="3639"/>
                </a:lnSpc>
              </a:pPr>
              <a:endParaRPr/>
            </a:p>
          </p:txBody>
        </p:sp>
      </p:grpSp>
      <p:sp>
        <p:nvSpPr>
          <p:cNvPr id="7" name="Freeform 7"/>
          <p:cNvSpPr/>
          <p:nvPr/>
        </p:nvSpPr>
        <p:spPr>
          <a:xfrm>
            <a:off x="10733692" y="3066294"/>
            <a:ext cx="7244391" cy="5536958"/>
          </a:xfrm>
          <a:custGeom>
            <a:avLst/>
            <a:gdLst/>
            <a:ahLst/>
            <a:cxnLst/>
            <a:rect l="l" t="t" r="r" b="b"/>
            <a:pathLst>
              <a:path w="7244391" h="5536958">
                <a:moveTo>
                  <a:pt x="0" y="0"/>
                </a:moveTo>
                <a:lnTo>
                  <a:pt x="7244390" y="0"/>
                </a:lnTo>
                <a:lnTo>
                  <a:pt x="7244390" y="5536959"/>
                </a:lnTo>
                <a:lnTo>
                  <a:pt x="0" y="5536959"/>
                </a:lnTo>
                <a:lnTo>
                  <a:pt x="0" y="0"/>
                </a:lnTo>
                <a:close/>
              </a:path>
            </a:pathLst>
          </a:custGeom>
          <a:blipFill>
            <a:blip r:embed="rId4"/>
            <a:stretch>
              <a:fillRect/>
            </a:stretch>
          </a:blipFill>
        </p:spPr>
      </p:sp>
      <p:sp>
        <p:nvSpPr>
          <p:cNvPr id="8" name="TextBox 8"/>
          <p:cNvSpPr txBox="1"/>
          <p:nvPr/>
        </p:nvSpPr>
        <p:spPr>
          <a:xfrm>
            <a:off x="1449404" y="108234"/>
            <a:ext cx="16204180" cy="1278255"/>
          </a:xfrm>
          <a:prstGeom prst="rect">
            <a:avLst/>
          </a:prstGeom>
        </p:spPr>
        <p:txBody>
          <a:bodyPr lIns="0" tIns="0" rIns="0" bIns="0" rtlCol="0" anchor="t">
            <a:spAutoFit/>
          </a:bodyPr>
          <a:lstStyle/>
          <a:p>
            <a:pPr algn="ctr">
              <a:lnSpc>
                <a:spcPts val="9869"/>
              </a:lnSpc>
              <a:spcBef>
                <a:spcPct val="0"/>
              </a:spcBef>
            </a:pPr>
            <a:r>
              <a:rPr lang="en-US" sz="7050" b="1">
                <a:solidFill>
                  <a:srgbClr val="000000"/>
                </a:solidFill>
                <a:latin typeface="Telegraf Bold"/>
                <a:ea typeface="Telegraf Bold"/>
                <a:cs typeface="Telegraf Bold"/>
                <a:sym typeface="Telegraf Bold"/>
              </a:rPr>
              <a:t>Dataset Overview/Preprocessing </a:t>
            </a:r>
          </a:p>
        </p:txBody>
      </p:sp>
      <p:sp>
        <p:nvSpPr>
          <p:cNvPr id="9" name="TextBox 9"/>
          <p:cNvSpPr txBox="1"/>
          <p:nvPr/>
        </p:nvSpPr>
        <p:spPr>
          <a:xfrm>
            <a:off x="319244" y="2252195"/>
            <a:ext cx="9557579" cy="6649237"/>
          </a:xfrm>
          <a:prstGeom prst="rect">
            <a:avLst/>
          </a:prstGeom>
        </p:spPr>
        <p:txBody>
          <a:bodyPr lIns="0" tIns="0" rIns="0" bIns="0" rtlCol="0" anchor="t">
            <a:spAutoFit/>
          </a:bodyPr>
          <a:lstStyle/>
          <a:p>
            <a:pPr algn="l">
              <a:lnSpc>
                <a:spcPts val="3320"/>
              </a:lnSpc>
              <a:spcBef>
                <a:spcPct val="0"/>
              </a:spcBef>
            </a:pPr>
            <a:r>
              <a:rPr lang="en-US" sz="2371" b="1">
                <a:solidFill>
                  <a:srgbClr val="000000"/>
                </a:solidFill>
                <a:latin typeface="TT Hoves Bold"/>
                <a:ea typeface="TT Hoves Bold"/>
                <a:cs typeface="TT Hoves Bold"/>
                <a:sym typeface="TT Hoves Bold"/>
              </a:rPr>
              <a:t> Dataset Overview</a:t>
            </a:r>
          </a:p>
          <a:p>
            <a:pPr marL="512041" lvl="1" indent="-256021" algn="just">
              <a:lnSpc>
                <a:spcPts val="3320"/>
              </a:lnSpc>
              <a:spcBef>
                <a:spcPct val="0"/>
              </a:spcBef>
              <a:buFont typeface="Arial"/>
              <a:buChar char="•"/>
            </a:pPr>
            <a:r>
              <a:rPr lang="en-US" sz="2371">
                <a:solidFill>
                  <a:srgbClr val="000000"/>
                </a:solidFill>
                <a:latin typeface="TT Hoves"/>
                <a:ea typeface="TT Hoves"/>
                <a:cs typeface="TT Hoves"/>
                <a:sym typeface="TT Hoves"/>
              </a:rPr>
              <a:t>Generated using pycity_base for a single building.</a:t>
            </a:r>
          </a:p>
          <a:p>
            <a:pPr marL="512041" lvl="1" indent="-256021" algn="just">
              <a:lnSpc>
                <a:spcPts val="3320"/>
              </a:lnSpc>
              <a:spcBef>
                <a:spcPct val="0"/>
              </a:spcBef>
              <a:buFont typeface="Arial"/>
              <a:buChar char="•"/>
            </a:pPr>
            <a:r>
              <a:rPr lang="en-US" sz="2371">
                <a:solidFill>
                  <a:srgbClr val="000000"/>
                </a:solidFill>
                <a:latin typeface="TT Hoves"/>
                <a:ea typeface="TT Hoves"/>
                <a:cs typeface="TT Hoves"/>
                <a:sym typeface="TT Hoves"/>
              </a:rPr>
              <a:t>Contains hourly synthetic electricity consumption for the year 2024 (366 × 24 = 8784 records).</a:t>
            </a:r>
          </a:p>
          <a:p>
            <a:pPr marL="512041" lvl="1" indent="-256021" algn="just">
              <a:lnSpc>
                <a:spcPts val="3320"/>
              </a:lnSpc>
              <a:buFont typeface="Arial"/>
              <a:buChar char="•"/>
            </a:pPr>
            <a:r>
              <a:rPr lang="en-US" sz="2371">
                <a:solidFill>
                  <a:srgbClr val="000000"/>
                </a:solidFill>
                <a:latin typeface="TT Hoves"/>
                <a:ea typeface="TT Hoves"/>
                <a:cs typeface="TT Hoves"/>
                <a:sym typeface="TT Hoves"/>
              </a:rPr>
              <a:t>Example: first 5 rows and last 5 rows of the dataset shown in the table.</a:t>
            </a:r>
          </a:p>
          <a:p>
            <a:pPr algn="l">
              <a:lnSpc>
                <a:spcPts val="3320"/>
              </a:lnSpc>
              <a:spcBef>
                <a:spcPct val="0"/>
              </a:spcBef>
            </a:pPr>
            <a:endParaRPr lang="en-US" sz="2371">
              <a:solidFill>
                <a:srgbClr val="000000"/>
              </a:solidFill>
              <a:latin typeface="TT Hoves"/>
              <a:ea typeface="TT Hoves"/>
              <a:cs typeface="TT Hoves"/>
              <a:sym typeface="TT Hoves"/>
            </a:endParaRPr>
          </a:p>
          <a:p>
            <a:pPr algn="l">
              <a:lnSpc>
                <a:spcPts val="3320"/>
              </a:lnSpc>
              <a:spcBef>
                <a:spcPct val="0"/>
              </a:spcBef>
            </a:pPr>
            <a:r>
              <a:rPr lang="en-US" sz="2371" b="1">
                <a:solidFill>
                  <a:srgbClr val="000000"/>
                </a:solidFill>
                <a:latin typeface="TT Hoves Bold"/>
                <a:ea typeface="TT Hoves Bold"/>
                <a:cs typeface="TT Hoves Bold"/>
                <a:sym typeface="TT Hoves Bold"/>
              </a:rPr>
              <a:t>Preprocessing Performed</a:t>
            </a:r>
          </a:p>
          <a:p>
            <a:pPr marL="512041" lvl="1" indent="-256021" algn="just">
              <a:lnSpc>
                <a:spcPts val="3320"/>
              </a:lnSpc>
              <a:buFont typeface="Arial"/>
              <a:buChar char="•"/>
            </a:pPr>
            <a:r>
              <a:rPr lang="en-US" sz="2371">
                <a:solidFill>
                  <a:srgbClr val="000000"/>
                </a:solidFill>
                <a:latin typeface="TT Hoves"/>
                <a:ea typeface="TT Hoves"/>
                <a:cs typeface="TT Hoves"/>
                <a:sym typeface="TT Hoves"/>
              </a:rPr>
              <a:t>Added lag features (previous hour, previous day values).</a:t>
            </a:r>
          </a:p>
          <a:p>
            <a:pPr marL="512041" lvl="1" indent="-256021" algn="just">
              <a:lnSpc>
                <a:spcPts val="3320"/>
              </a:lnSpc>
              <a:buFont typeface="Arial"/>
              <a:buChar char="•"/>
            </a:pPr>
            <a:r>
              <a:rPr lang="en-US" sz="2371">
                <a:solidFill>
                  <a:srgbClr val="000000"/>
                </a:solidFill>
                <a:latin typeface="TT Hoves"/>
                <a:ea typeface="TT Hoves"/>
                <a:cs typeface="TT Hoves"/>
                <a:sym typeface="TT Hoves"/>
              </a:rPr>
              <a:t>Added rolling mean features to capture short-term and long-term trends.</a:t>
            </a:r>
          </a:p>
          <a:p>
            <a:pPr marL="512041" lvl="1" indent="-256021" algn="just">
              <a:lnSpc>
                <a:spcPts val="3320"/>
              </a:lnSpc>
              <a:buFont typeface="Arial"/>
              <a:buChar char="•"/>
            </a:pPr>
            <a:r>
              <a:rPr lang="en-US" sz="2371">
                <a:solidFill>
                  <a:srgbClr val="000000"/>
                </a:solidFill>
                <a:latin typeface="TT Hoves"/>
                <a:ea typeface="TT Hoves"/>
                <a:cs typeface="TT Hoves"/>
                <a:sym typeface="TT Hoves"/>
              </a:rPr>
              <a:t>Extracted time-based features such as month, day, hour.</a:t>
            </a:r>
          </a:p>
          <a:p>
            <a:pPr marL="512041" lvl="1" indent="-256021" algn="just">
              <a:lnSpc>
                <a:spcPts val="3320"/>
              </a:lnSpc>
              <a:buFont typeface="Arial"/>
              <a:buChar char="•"/>
            </a:pPr>
            <a:r>
              <a:rPr lang="en-US" sz="2371">
                <a:solidFill>
                  <a:srgbClr val="000000"/>
                </a:solidFill>
                <a:latin typeface="TT Hoves"/>
                <a:ea typeface="TT Hoves"/>
                <a:cs typeface="TT Hoves"/>
                <a:sym typeface="TT Hoves"/>
              </a:rPr>
              <a:t>Applied label encoding for categorical fields.</a:t>
            </a:r>
          </a:p>
          <a:p>
            <a:pPr algn="l">
              <a:lnSpc>
                <a:spcPts val="3320"/>
              </a:lnSpc>
            </a:pPr>
            <a:endParaRPr lang="en-US" sz="2371">
              <a:solidFill>
                <a:srgbClr val="000000"/>
              </a:solidFill>
              <a:latin typeface="TT Hoves"/>
              <a:ea typeface="TT Hoves"/>
              <a:cs typeface="TT Hoves"/>
              <a:sym typeface="TT Hoves"/>
            </a:endParaRPr>
          </a:p>
          <a:p>
            <a:pPr algn="l">
              <a:lnSpc>
                <a:spcPts val="3320"/>
              </a:lnSpc>
              <a:spcBef>
                <a:spcPct val="0"/>
              </a:spcBef>
            </a:pPr>
            <a:r>
              <a:rPr lang="en-US" sz="2371">
                <a:solidFill>
                  <a:srgbClr val="000000"/>
                </a:solidFill>
                <a:latin typeface="TT Hoves"/>
                <a:ea typeface="TT Hoves"/>
                <a:cs typeface="TT Hoves"/>
                <a:sym typeface="TT Hoves"/>
              </a:rPr>
              <a:t>These preprocessing steps prepare the synthetic dataset for building and testing forecasting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2"/>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sp>
        <p:nvSpPr>
          <p:cNvPr id="4" name="Freeform 4"/>
          <p:cNvSpPr/>
          <p:nvPr/>
        </p:nvSpPr>
        <p:spPr>
          <a:xfrm>
            <a:off x="885587" y="5205378"/>
            <a:ext cx="14184478" cy="4663147"/>
          </a:xfrm>
          <a:custGeom>
            <a:avLst/>
            <a:gdLst/>
            <a:ahLst/>
            <a:cxnLst/>
            <a:rect l="l" t="t" r="r" b="b"/>
            <a:pathLst>
              <a:path w="14184478" h="4663147">
                <a:moveTo>
                  <a:pt x="0" y="0"/>
                </a:moveTo>
                <a:lnTo>
                  <a:pt x="14184478" y="0"/>
                </a:lnTo>
                <a:lnTo>
                  <a:pt x="14184478" y="4663147"/>
                </a:lnTo>
                <a:lnTo>
                  <a:pt x="0" y="4663147"/>
                </a:lnTo>
                <a:lnTo>
                  <a:pt x="0" y="0"/>
                </a:lnTo>
                <a:close/>
              </a:path>
            </a:pathLst>
          </a:custGeom>
          <a:blipFill>
            <a:blip r:embed="rId4"/>
            <a:stretch>
              <a:fillRect/>
            </a:stretch>
          </a:blipFill>
        </p:spPr>
      </p:sp>
      <p:sp>
        <p:nvSpPr>
          <p:cNvPr id="5" name="TextBox 5"/>
          <p:cNvSpPr txBox="1"/>
          <p:nvPr/>
        </p:nvSpPr>
        <p:spPr>
          <a:xfrm>
            <a:off x="3291865" y="76200"/>
            <a:ext cx="16756741" cy="996506"/>
          </a:xfrm>
          <a:prstGeom prst="rect">
            <a:avLst/>
          </a:prstGeom>
        </p:spPr>
        <p:txBody>
          <a:bodyPr lIns="0" tIns="0" rIns="0" bIns="0" rtlCol="0" anchor="t">
            <a:spAutoFit/>
          </a:bodyPr>
          <a:lstStyle/>
          <a:p>
            <a:pPr algn="l">
              <a:lnSpc>
                <a:spcPts val="6838"/>
              </a:lnSpc>
            </a:pPr>
            <a:r>
              <a:rPr lang="en-US" sz="7050" b="1">
                <a:solidFill>
                  <a:srgbClr val="343434"/>
                </a:solidFill>
                <a:latin typeface="Telegraf Bold"/>
                <a:ea typeface="Telegraf Bold"/>
                <a:cs typeface="Telegraf Bold"/>
                <a:sym typeface="Telegraf Bold"/>
              </a:rPr>
              <a:t>Exploratory Analysis</a:t>
            </a:r>
          </a:p>
        </p:txBody>
      </p:sp>
      <p:sp>
        <p:nvSpPr>
          <p:cNvPr id="6" name="TextBox 6"/>
          <p:cNvSpPr txBox="1"/>
          <p:nvPr/>
        </p:nvSpPr>
        <p:spPr>
          <a:xfrm>
            <a:off x="507210" y="2018365"/>
            <a:ext cx="16373713" cy="3125135"/>
          </a:xfrm>
          <a:prstGeom prst="rect">
            <a:avLst/>
          </a:prstGeom>
        </p:spPr>
        <p:txBody>
          <a:bodyPr lIns="0" tIns="0" rIns="0" bIns="0" rtlCol="0" anchor="t">
            <a:spAutoFit/>
          </a:bodyPr>
          <a:lstStyle/>
          <a:p>
            <a:pPr algn="l">
              <a:lnSpc>
                <a:spcPts val="4148"/>
              </a:lnSpc>
              <a:spcBef>
                <a:spcPct val="0"/>
              </a:spcBef>
            </a:pPr>
            <a:r>
              <a:rPr lang="en-US" sz="2963" b="1">
                <a:solidFill>
                  <a:srgbClr val="000000"/>
                </a:solidFill>
                <a:latin typeface="TT Hoves Bold"/>
                <a:ea typeface="TT Hoves Bold"/>
                <a:cs typeface="TT Hoves Bold"/>
                <a:sym typeface="TT Hoves Bold"/>
              </a:rPr>
              <a:t>Time-Series Plot</a:t>
            </a:r>
          </a:p>
          <a:p>
            <a:pPr marL="639756" lvl="1" indent="-319878" algn="l">
              <a:lnSpc>
                <a:spcPts val="4148"/>
              </a:lnSpc>
              <a:spcBef>
                <a:spcPct val="0"/>
              </a:spcBef>
              <a:buFont typeface="Arial"/>
              <a:buChar char="•"/>
            </a:pPr>
            <a:r>
              <a:rPr lang="en-US" sz="2963">
                <a:solidFill>
                  <a:srgbClr val="000000"/>
                </a:solidFill>
                <a:latin typeface="TT Hoves"/>
                <a:ea typeface="TT Hoves"/>
                <a:cs typeface="TT Hoves"/>
                <a:sym typeface="TT Hoves"/>
              </a:rPr>
              <a:t>Shows clear daily repeating patterns, indicating strong hourly cyclic behavior.</a:t>
            </a:r>
          </a:p>
          <a:p>
            <a:pPr marL="639756" lvl="1" indent="-319878" algn="l">
              <a:lnSpc>
                <a:spcPts val="4148"/>
              </a:lnSpc>
              <a:spcBef>
                <a:spcPct val="0"/>
              </a:spcBef>
              <a:buFont typeface="Arial"/>
              <a:buChar char="•"/>
            </a:pPr>
            <a:r>
              <a:rPr lang="en-US" sz="2963">
                <a:solidFill>
                  <a:srgbClr val="000000"/>
                </a:solidFill>
                <a:latin typeface="TT Hoves"/>
                <a:ea typeface="TT Hoves"/>
                <a:cs typeface="TT Hoves"/>
                <a:sym typeface="TT Hoves"/>
              </a:rPr>
              <a:t>Peaks and troughs occur consistently each day → demand follows a stable, predictable pattern.</a:t>
            </a:r>
          </a:p>
          <a:p>
            <a:pPr marL="639756" lvl="1" indent="-319878" algn="l">
              <a:lnSpc>
                <a:spcPts val="4148"/>
              </a:lnSpc>
              <a:spcBef>
                <a:spcPct val="0"/>
              </a:spcBef>
              <a:buFont typeface="Arial"/>
              <a:buChar char="•"/>
            </a:pPr>
            <a:r>
              <a:rPr lang="en-US" sz="2963">
                <a:solidFill>
                  <a:srgbClr val="000000"/>
                </a:solidFill>
                <a:latin typeface="TT Hoves"/>
                <a:ea typeface="TT Hoves"/>
                <a:cs typeface="TT Hoves"/>
                <a:sym typeface="TT Hoves"/>
              </a:rPr>
              <a:t>No sudden spikes or anomalies → synthetic data is clean and well-behaved.</a:t>
            </a:r>
          </a:p>
          <a:p>
            <a:pPr marL="639756" lvl="1" indent="-319878" algn="l">
              <a:lnSpc>
                <a:spcPts val="4148"/>
              </a:lnSpc>
              <a:spcBef>
                <a:spcPct val="0"/>
              </a:spcBef>
              <a:buFont typeface="Arial"/>
              <a:buChar char="•"/>
            </a:pPr>
            <a:r>
              <a:rPr lang="en-US" sz="2963">
                <a:solidFill>
                  <a:srgbClr val="000000"/>
                </a:solidFill>
                <a:latin typeface="TT Hoves"/>
                <a:ea typeface="TT Hoves"/>
                <a:cs typeface="TT Hoves"/>
                <a:sym typeface="TT Hoves"/>
              </a:rPr>
              <a:t>A gradual change in amplitude over months reflects mild seasonal variation.</a:t>
            </a:r>
          </a:p>
          <a:p>
            <a:pPr algn="l">
              <a:lnSpc>
                <a:spcPts val="4148"/>
              </a:lnSpc>
              <a:spcBef>
                <a:spcPct val="0"/>
              </a:spcBef>
            </a:pPr>
            <a:endParaRPr lang="en-US" sz="2963">
              <a:solidFill>
                <a:srgbClr val="000000"/>
              </a:solidFill>
              <a:latin typeface="TT Hoves"/>
              <a:ea typeface="TT Hoves"/>
              <a:cs typeface="TT Hoves"/>
              <a:sym typeface="TT Hov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225008">
            <a:off x="9950507" y="7177426"/>
            <a:ext cx="12701350" cy="5382197"/>
          </a:xfrm>
          <a:custGeom>
            <a:avLst/>
            <a:gdLst/>
            <a:ahLst/>
            <a:cxnLst/>
            <a:rect l="l" t="t" r="r" b="b"/>
            <a:pathLst>
              <a:path w="12701350" h="5382197">
                <a:moveTo>
                  <a:pt x="0" y="0"/>
                </a:moveTo>
                <a:lnTo>
                  <a:pt x="12701350" y="0"/>
                </a:lnTo>
                <a:lnTo>
                  <a:pt x="12701350" y="5382197"/>
                </a:lnTo>
                <a:lnTo>
                  <a:pt x="0" y="5382197"/>
                </a:lnTo>
                <a:lnTo>
                  <a:pt x="0" y="0"/>
                </a:lnTo>
                <a:close/>
              </a:path>
            </a:pathLst>
          </a:custGeom>
          <a:blipFill>
            <a:blip r:embed="rId2"/>
            <a:stretch>
              <a:fillRect/>
            </a:stretch>
          </a:blipFill>
        </p:spPr>
      </p:sp>
      <p:sp>
        <p:nvSpPr>
          <p:cNvPr id="3" name="Freeform 3"/>
          <p:cNvSpPr/>
          <p:nvPr/>
        </p:nvSpPr>
        <p:spPr>
          <a:xfrm rot="1784357">
            <a:off x="-575872" y="-647487"/>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sp>
        <p:nvSpPr>
          <p:cNvPr id="4" name="TextBox 4"/>
          <p:cNvSpPr txBox="1"/>
          <p:nvPr/>
        </p:nvSpPr>
        <p:spPr>
          <a:xfrm>
            <a:off x="3733280" y="359903"/>
            <a:ext cx="13165090" cy="996506"/>
          </a:xfrm>
          <a:prstGeom prst="rect">
            <a:avLst/>
          </a:prstGeom>
        </p:spPr>
        <p:txBody>
          <a:bodyPr lIns="0" tIns="0" rIns="0" bIns="0" rtlCol="0" anchor="t">
            <a:spAutoFit/>
          </a:bodyPr>
          <a:lstStyle/>
          <a:p>
            <a:pPr algn="l">
              <a:lnSpc>
                <a:spcPts val="6838"/>
              </a:lnSpc>
            </a:pPr>
            <a:r>
              <a:rPr lang="en-US" sz="7050" b="1">
                <a:solidFill>
                  <a:srgbClr val="343434"/>
                </a:solidFill>
                <a:latin typeface="Telegraf Bold"/>
                <a:ea typeface="Telegraf Bold"/>
                <a:cs typeface="Telegraf Bold"/>
                <a:sym typeface="Telegraf Bold"/>
              </a:rPr>
              <a:t>Exploratory Analysis</a:t>
            </a:r>
          </a:p>
        </p:txBody>
      </p:sp>
      <p:sp>
        <p:nvSpPr>
          <p:cNvPr id="5" name="Freeform 5"/>
          <p:cNvSpPr/>
          <p:nvPr/>
        </p:nvSpPr>
        <p:spPr>
          <a:xfrm>
            <a:off x="8690978" y="3449481"/>
            <a:ext cx="9325075" cy="4627569"/>
          </a:xfrm>
          <a:custGeom>
            <a:avLst/>
            <a:gdLst/>
            <a:ahLst/>
            <a:cxnLst/>
            <a:rect l="l" t="t" r="r" b="b"/>
            <a:pathLst>
              <a:path w="9325075" h="4627569">
                <a:moveTo>
                  <a:pt x="0" y="0"/>
                </a:moveTo>
                <a:lnTo>
                  <a:pt x="9325075" y="0"/>
                </a:lnTo>
                <a:lnTo>
                  <a:pt x="9325075" y="4627569"/>
                </a:lnTo>
                <a:lnTo>
                  <a:pt x="0" y="4627569"/>
                </a:lnTo>
                <a:lnTo>
                  <a:pt x="0" y="0"/>
                </a:lnTo>
                <a:close/>
              </a:path>
            </a:pathLst>
          </a:custGeom>
          <a:blipFill>
            <a:blip r:embed="rId4"/>
            <a:stretch>
              <a:fillRect/>
            </a:stretch>
          </a:blipFill>
        </p:spPr>
      </p:sp>
      <p:sp>
        <p:nvSpPr>
          <p:cNvPr id="6" name="TextBox 6"/>
          <p:cNvSpPr txBox="1"/>
          <p:nvPr/>
        </p:nvSpPr>
        <p:spPr>
          <a:xfrm>
            <a:off x="241992" y="2504317"/>
            <a:ext cx="8165203" cy="5802630"/>
          </a:xfrm>
          <a:prstGeom prst="rect">
            <a:avLst/>
          </a:prstGeom>
        </p:spPr>
        <p:txBody>
          <a:bodyPr lIns="0" tIns="0" rIns="0" bIns="0" rtlCol="0" anchor="t">
            <a:spAutoFit/>
          </a:bodyPr>
          <a:lstStyle/>
          <a:p>
            <a:pPr algn="l">
              <a:lnSpc>
                <a:spcPts val="3569"/>
              </a:lnSpc>
            </a:pPr>
            <a:r>
              <a:rPr lang="en-US" sz="2550" b="1">
                <a:solidFill>
                  <a:srgbClr val="343434"/>
                </a:solidFill>
                <a:latin typeface="TT Hoves Bold"/>
                <a:ea typeface="TT Hoves Bold"/>
                <a:cs typeface="TT Hoves Bold"/>
                <a:sym typeface="TT Hoves Bold"/>
              </a:rPr>
              <a:t>Box Plot :</a:t>
            </a:r>
          </a:p>
          <a:p>
            <a:pPr marL="550545" lvl="1" indent="-275272" algn="l">
              <a:lnSpc>
                <a:spcPts val="3569"/>
              </a:lnSpc>
              <a:buFont typeface="Arial"/>
              <a:buChar char="•"/>
            </a:pPr>
            <a:r>
              <a:rPr lang="en-US" sz="2550" b="1">
                <a:solidFill>
                  <a:srgbClr val="343434"/>
                </a:solidFill>
                <a:latin typeface="TT Hoves Bold"/>
                <a:ea typeface="TT Hoves Bold"/>
                <a:cs typeface="TT Hoves Bold"/>
                <a:sym typeface="TT Hoves Bold"/>
              </a:rPr>
              <a:t>Q1</a:t>
            </a:r>
            <a:r>
              <a:rPr lang="en-US" sz="2550">
                <a:solidFill>
                  <a:srgbClr val="343434"/>
                </a:solidFill>
                <a:latin typeface="TT Hoves"/>
                <a:ea typeface="TT Hoves"/>
                <a:cs typeface="TT Hoves"/>
                <a:sym typeface="TT Hoves"/>
              </a:rPr>
              <a:t> = 229.54</a:t>
            </a:r>
          </a:p>
          <a:p>
            <a:pPr marL="550545" lvl="1" indent="-275272" algn="l">
              <a:lnSpc>
                <a:spcPts val="3569"/>
              </a:lnSpc>
              <a:buFont typeface="Arial"/>
              <a:buChar char="•"/>
            </a:pPr>
            <a:r>
              <a:rPr lang="en-US" sz="2550" b="1">
                <a:solidFill>
                  <a:srgbClr val="343434"/>
                </a:solidFill>
                <a:latin typeface="TT Hoves Bold"/>
                <a:ea typeface="TT Hoves Bold"/>
                <a:cs typeface="TT Hoves Bold"/>
                <a:sym typeface="TT Hoves Bold"/>
              </a:rPr>
              <a:t>Median</a:t>
            </a:r>
            <a:r>
              <a:rPr lang="en-US" sz="2550">
                <a:solidFill>
                  <a:srgbClr val="343434"/>
                </a:solidFill>
                <a:latin typeface="TT Hoves"/>
                <a:ea typeface="TT Hoves"/>
                <a:cs typeface="TT Hoves"/>
                <a:sym typeface="TT Hoves"/>
              </a:rPr>
              <a:t> = 424.70</a:t>
            </a:r>
          </a:p>
          <a:p>
            <a:pPr marL="550545" lvl="1" indent="-275272" algn="l">
              <a:lnSpc>
                <a:spcPts val="3569"/>
              </a:lnSpc>
              <a:buFont typeface="Arial"/>
              <a:buChar char="•"/>
            </a:pPr>
            <a:r>
              <a:rPr lang="en-US" sz="2550" b="1">
                <a:solidFill>
                  <a:srgbClr val="343434"/>
                </a:solidFill>
                <a:latin typeface="TT Hoves Bold"/>
                <a:ea typeface="TT Hoves Bold"/>
                <a:cs typeface="TT Hoves Bold"/>
                <a:sym typeface="TT Hoves Bold"/>
              </a:rPr>
              <a:t>Q3</a:t>
            </a:r>
            <a:r>
              <a:rPr lang="en-US" sz="2550">
                <a:solidFill>
                  <a:srgbClr val="343434"/>
                </a:solidFill>
                <a:latin typeface="TT Hoves"/>
                <a:ea typeface="TT Hoves"/>
                <a:cs typeface="TT Hoves"/>
                <a:sym typeface="TT Hoves"/>
              </a:rPr>
              <a:t> = 500.01 → most values lie in a moderate demand range.</a:t>
            </a:r>
          </a:p>
          <a:p>
            <a:pPr marL="550545" lvl="1" indent="-275272" algn="l">
              <a:lnSpc>
                <a:spcPts val="3569"/>
              </a:lnSpc>
              <a:buFont typeface="Arial"/>
              <a:buChar char="•"/>
            </a:pPr>
            <a:r>
              <a:rPr lang="en-US" sz="2550" b="1">
                <a:solidFill>
                  <a:srgbClr val="343434"/>
                </a:solidFill>
                <a:latin typeface="TT Hoves Bold"/>
                <a:ea typeface="TT Hoves Bold"/>
                <a:cs typeface="TT Hoves Bold"/>
                <a:sym typeface="TT Hoves Bold"/>
              </a:rPr>
              <a:t>IQR</a:t>
            </a:r>
            <a:r>
              <a:rPr lang="en-US" sz="2550">
                <a:solidFill>
                  <a:srgbClr val="343434"/>
                </a:solidFill>
                <a:latin typeface="TT Hoves"/>
                <a:ea typeface="TT Hoves"/>
                <a:cs typeface="TT Hoves"/>
                <a:sym typeface="TT Hoves"/>
              </a:rPr>
              <a:t> (270.47) indicates moderate variability in load.</a:t>
            </a:r>
          </a:p>
          <a:p>
            <a:pPr marL="550545" lvl="1" indent="-275272" algn="l">
              <a:lnSpc>
                <a:spcPts val="3569"/>
              </a:lnSpc>
              <a:buFont typeface="Arial"/>
              <a:buChar char="•"/>
            </a:pPr>
            <a:r>
              <a:rPr lang="en-US" sz="2550" b="1">
                <a:solidFill>
                  <a:srgbClr val="343434"/>
                </a:solidFill>
                <a:latin typeface="TT Hoves Bold"/>
                <a:ea typeface="TT Hoves Bold"/>
                <a:cs typeface="TT Hoves Bold"/>
                <a:sym typeface="TT Hoves Bold"/>
              </a:rPr>
              <a:t>Lower Whisker</a:t>
            </a:r>
            <a:r>
              <a:rPr lang="en-US" sz="2550">
                <a:solidFill>
                  <a:srgbClr val="343434"/>
                </a:solidFill>
                <a:latin typeface="TT Hoves"/>
                <a:ea typeface="TT Hoves"/>
                <a:cs typeface="TT Hoves"/>
                <a:sym typeface="TT Hoves"/>
              </a:rPr>
              <a:t> = 123.06, Upper Whisker = 804.87 → no extreme fluctuations.</a:t>
            </a:r>
          </a:p>
          <a:p>
            <a:pPr marL="550545" lvl="1" indent="-275272" algn="l">
              <a:lnSpc>
                <a:spcPts val="3569"/>
              </a:lnSpc>
              <a:buFont typeface="Arial"/>
              <a:buChar char="•"/>
            </a:pPr>
            <a:r>
              <a:rPr lang="en-US" sz="2550" b="1">
                <a:solidFill>
                  <a:srgbClr val="343434"/>
                </a:solidFill>
                <a:latin typeface="TT Hoves Bold"/>
                <a:ea typeface="TT Hoves Bold"/>
                <a:cs typeface="TT Hoves Bold"/>
                <a:sym typeface="TT Hoves Bold"/>
              </a:rPr>
              <a:t>No outliers detected</a:t>
            </a:r>
            <a:r>
              <a:rPr lang="en-US" sz="2550">
                <a:solidFill>
                  <a:srgbClr val="343434"/>
                </a:solidFill>
                <a:latin typeface="TT Hoves"/>
                <a:ea typeface="TT Hoves"/>
                <a:cs typeface="TT Hoves"/>
                <a:sym typeface="TT Hoves"/>
              </a:rPr>
              <a:t> → synthetic load is smooth and statistically stable.</a:t>
            </a:r>
          </a:p>
          <a:p>
            <a:pPr algn="l">
              <a:lnSpc>
                <a:spcPts val="3569"/>
              </a:lnSpc>
              <a:spcBef>
                <a:spcPct val="0"/>
              </a:spcBef>
            </a:pPr>
            <a:endParaRPr lang="en-US" sz="2550">
              <a:solidFill>
                <a:srgbClr val="343434"/>
              </a:solidFill>
              <a:latin typeface="TT Hoves"/>
              <a:ea typeface="TT Hoves"/>
              <a:cs typeface="TT Hoves"/>
              <a:sym typeface="TT Hoves"/>
            </a:endParaRPr>
          </a:p>
          <a:p>
            <a:pPr algn="l">
              <a:lnSpc>
                <a:spcPts val="3569"/>
              </a:lnSpc>
              <a:spcBef>
                <a:spcPct val="0"/>
              </a:spcBef>
            </a:pPr>
            <a:r>
              <a:rPr lang="en-US" sz="2550" b="1">
                <a:solidFill>
                  <a:srgbClr val="343434"/>
                </a:solidFill>
                <a:latin typeface="TT Hoves Bold"/>
                <a:ea typeface="TT Hoves Bold"/>
                <a:cs typeface="TT Hoves Bold"/>
                <a:sym typeface="TT Hoves Bold"/>
              </a:rPr>
              <a:t>Distribution is slightly right-skewed (higher spread above median).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3" name="Freeform 3"/>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sp>
        <p:nvSpPr>
          <p:cNvPr id="4" name="Freeform 4"/>
          <p:cNvSpPr/>
          <p:nvPr/>
        </p:nvSpPr>
        <p:spPr>
          <a:xfrm>
            <a:off x="8112190" y="3579882"/>
            <a:ext cx="8756645" cy="5823169"/>
          </a:xfrm>
          <a:custGeom>
            <a:avLst/>
            <a:gdLst/>
            <a:ahLst/>
            <a:cxnLst/>
            <a:rect l="l" t="t" r="r" b="b"/>
            <a:pathLst>
              <a:path w="8756645" h="5823169">
                <a:moveTo>
                  <a:pt x="0" y="0"/>
                </a:moveTo>
                <a:lnTo>
                  <a:pt x="8756645" y="0"/>
                </a:lnTo>
                <a:lnTo>
                  <a:pt x="8756645" y="5823169"/>
                </a:lnTo>
                <a:lnTo>
                  <a:pt x="0" y="5823169"/>
                </a:lnTo>
                <a:lnTo>
                  <a:pt x="0" y="0"/>
                </a:lnTo>
                <a:close/>
              </a:path>
            </a:pathLst>
          </a:custGeom>
          <a:blipFill>
            <a:blip r:embed="rId4"/>
            <a:stretch>
              <a:fillRect/>
            </a:stretch>
          </a:blipFill>
        </p:spPr>
      </p:sp>
      <p:sp>
        <p:nvSpPr>
          <p:cNvPr id="5" name="TextBox 5"/>
          <p:cNvSpPr txBox="1"/>
          <p:nvPr/>
        </p:nvSpPr>
        <p:spPr>
          <a:xfrm>
            <a:off x="14826108" y="4766635"/>
            <a:ext cx="2042727"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sp>
        <p:nvSpPr>
          <p:cNvPr id="6" name="TextBox 6"/>
          <p:cNvSpPr txBox="1"/>
          <p:nvPr/>
        </p:nvSpPr>
        <p:spPr>
          <a:xfrm>
            <a:off x="2284451" y="390351"/>
            <a:ext cx="17876798" cy="996506"/>
          </a:xfrm>
          <a:prstGeom prst="rect">
            <a:avLst/>
          </a:prstGeom>
        </p:spPr>
        <p:txBody>
          <a:bodyPr lIns="0" tIns="0" rIns="0" bIns="0" rtlCol="0" anchor="t">
            <a:spAutoFit/>
          </a:bodyPr>
          <a:lstStyle/>
          <a:p>
            <a:pPr algn="l">
              <a:lnSpc>
                <a:spcPts val="6838"/>
              </a:lnSpc>
            </a:pPr>
            <a:r>
              <a:rPr lang="en-US" sz="7050" b="1">
                <a:solidFill>
                  <a:srgbClr val="343434"/>
                </a:solidFill>
                <a:latin typeface="Telegraf Bold"/>
                <a:ea typeface="Telegraf Bold"/>
                <a:cs typeface="Telegraf Bold"/>
                <a:sym typeface="Telegraf Bold"/>
              </a:rPr>
              <a:t>TimeSeries Decomposition:</a:t>
            </a:r>
          </a:p>
        </p:txBody>
      </p:sp>
      <p:sp>
        <p:nvSpPr>
          <p:cNvPr id="7" name="TextBox 7"/>
          <p:cNvSpPr txBox="1"/>
          <p:nvPr/>
        </p:nvSpPr>
        <p:spPr>
          <a:xfrm>
            <a:off x="736930" y="3722168"/>
            <a:ext cx="6857977" cy="4908031"/>
          </a:xfrm>
          <a:prstGeom prst="rect">
            <a:avLst/>
          </a:prstGeom>
        </p:spPr>
        <p:txBody>
          <a:bodyPr lIns="0" tIns="0" rIns="0" bIns="0" rtlCol="0" anchor="t">
            <a:spAutoFit/>
          </a:bodyPr>
          <a:lstStyle/>
          <a:p>
            <a:pPr marL="544164" lvl="1" indent="-272082" algn="l">
              <a:lnSpc>
                <a:spcPts val="3528"/>
              </a:lnSpc>
              <a:buFont typeface="Arial"/>
              <a:buChar char="•"/>
            </a:pPr>
            <a:r>
              <a:rPr lang="en-US" sz="2520" b="1">
                <a:solidFill>
                  <a:srgbClr val="000000"/>
                </a:solidFill>
                <a:latin typeface="TT Hoves Bold"/>
                <a:ea typeface="TT Hoves Bold"/>
                <a:cs typeface="TT Hoves Bold"/>
                <a:sym typeface="TT Hoves Bold"/>
              </a:rPr>
              <a:t> Actual:</a:t>
            </a:r>
            <a:r>
              <a:rPr lang="en-US" sz="2520">
                <a:solidFill>
                  <a:srgbClr val="000000"/>
                </a:solidFill>
                <a:latin typeface="TT Hoves"/>
                <a:ea typeface="TT Hoves"/>
                <a:cs typeface="TT Hoves"/>
                <a:sym typeface="TT Hoves"/>
              </a:rPr>
              <a:t> The original observed time series data. </a:t>
            </a:r>
          </a:p>
          <a:p>
            <a:pPr marL="544164" lvl="1" indent="-272082" algn="l">
              <a:lnSpc>
                <a:spcPts val="3528"/>
              </a:lnSpc>
              <a:buFont typeface="Arial"/>
              <a:buChar char="•"/>
            </a:pPr>
            <a:r>
              <a:rPr lang="en-US" sz="2520" b="1">
                <a:solidFill>
                  <a:srgbClr val="000000"/>
                </a:solidFill>
                <a:latin typeface="TT Hoves Bold"/>
                <a:ea typeface="TT Hoves Bold"/>
                <a:cs typeface="TT Hoves Bold"/>
                <a:sym typeface="TT Hoves Bold"/>
              </a:rPr>
              <a:t>Trend:</a:t>
            </a:r>
            <a:r>
              <a:rPr lang="en-US" sz="2520">
                <a:solidFill>
                  <a:srgbClr val="000000"/>
                </a:solidFill>
                <a:latin typeface="TT Hoves"/>
                <a:ea typeface="TT Hoves"/>
                <a:cs typeface="TT Hoves"/>
                <a:sym typeface="TT Hoves"/>
              </a:rPr>
              <a:t> The long-term direction or movement in the data, indicating increasing or decreasing patterns over time. </a:t>
            </a:r>
          </a:p>
          <a:p>
            <a:pPr marL="544164" lvl="1" indent="-272082" algn="l">
              <a:lnSpc>
                <a:spcPts val="3528"/>
              </a:lnSpc>
              <a:buFont typeface="Arial"/>
              <a:buChar char="•"/>
            </a:pPr>
            <a:r>
              <a:rPr lang="en-US" sz="2520">
                <a:solidFill>
                  <a:srgbClr val="000000"/>
                </a:solidFill>
                <a:latin typeface="TT Hoves"/>
                <a:ea typeface="TT Hoves"/>
                <a:cs typeface="TT Hoves"/>
                <a:sym typeface="TT Hoves"/>
              </a:rPr>
              <a:t> </a:t>
            </a:r>
            <a:r>
              <a:rPr lang="en-US" sz="2520" b="1">
                <a:solidFill>
                  <a:srgbClr val="000000"/>
                </a:solidFill>
                <a:latin typeface="TT Hoves Bold"/>
                <a:ea typeface="TT Hoves Bold"/>
                <a:cs typeface="TT Hoves Bold"/>
                <a:sym typeface="TT Hoves Bold"/>
              </a:rPr>
              <a:t>Seasonal:</a:t>
            </a:r>
            <a:r>
              <a:rPr lang="en-US" sz="2520">
                <a:solidFill>
                  <a:srgbClr val="000000"/>
                </a:solidFill>
                <a:latin typeface="TT Hoves"/>
                <a:ea typeface="TT Hoves"/>
                <a:cs typeface="TT Hoves"/>
                <a:sym typeface="TT Hoves"/>
              </a:rPr>
              <a:t> Repeating short-term cycles or periodic fluctuations (e.g., daily, weekly, yearly). </a:t>
            </a:r>
          </a:p>
          <a:p>
            <a:pPr marL="544164" lvl="1" indent="-272082" algn="l">
              <a:lnSpc>
                <a:spcPts val="3528"/>
              </a:lnSpc>
              <a:buFont typeface="Arial"/>
              <a:buChar char="•"/>
            </a:pPr>
            <a:r>
              <a:rPr lang="en-US" sz="2520">
                <a:solidFill>
                  <a:srgbClr val="000000"/>
                </a:solidFill>
                <a:latin typeface="TT Hoves"/>
                <a:ea typeface="TT Hoves"/>
                <a:cs typeface="TT Hoves"/>
                <a:sym typeface="TT Hoves"/>
              </a:rPr>
              <a:t> </a:t>
            </a:r>
            <a:r>
              <a:rPr lang="en-US" sz="2520" b="1">
                <a:solidFill>
                  <a:srgbClr val="000000"/>
                </a:solidFill>
                <a:latin typeface="TT Hoves Bold"/>
                <a:ea typeface="TT Hoves Bold"/>
                <a:cs typeface="TT Hoves Bold"/>
                <a:sym typeface="TT Hoves Bold"/>
              </a:rPr>
              <a:t>Residual</a:t>
            </a:r>
            <a:r>
              <a:rPr lang="en-US" sz="2520">
                <a:solidFill>
                  <a:srgbClr val="000000"/>
                </a:solidFill>
                <a:latin typeface="TT Hoves"/>
                <a:ea typeface="TT Hoves"/>
                <a:cs typeface="TT Hoves"/>
                <a:sym typeface="TT Hoves"/>
              </a:rPr>
              <a:t>: The random noise or irregular component left after removing trend and seasonality</a:t>
            </a:r>
          </a:p>
        </p:txBody>
      </p:sp>
      <p:sp>
        <p:nvSpPr>
          <p:cNvPr id="8" name="TextBox 8"/>
          <p:cNvSpPr txBox="1"/>
          <p:nvPr/>
        </p:nvSpPr>
        <p:spPr>
          <a:xfrm>
            <a:off x="949006" y="2359211"/>
            <a:ext cx="16310294" cy="860425"/>
          </a:xfrm>
          <a:prstGeom prst="rect">
            <a:avLst/>
          </a:prstGeom>
        </p:spPr>
        <p:txBody>
          <a:bodyPr lIns="0" tIns="0" rIns="0" bIns="0" rtlCol="0" anchor="t">
            <a:spAutoFit/>
          </a:bodyPr>
          <a:lstStyle/>
          <a:p>
            <a:pPr algn="l">
              <a:lnSpc>
                <a:spcPts val="3499"/>
              </a:lnSpc>
              <a:spcBef>
                <a:spcPct val="0"/>
              </a:spcBef>
            </a:pPr>
            <a:r>
              <a:rPr lang="en-US" sz="2499" spc="124">
                <a:solidFill>
                  <a:srgbClr val="000000"/>
                </a:solidFill>
                <a:latin typeface="TT Hoves"/>
                <a:ea typeface="TT Hoves"/>
                <a:cs typeface="TT Hoves"/>
                <a:sym typeface="TT Hoves"/>
              </a:rPr>
              <a:t>Time Series Decomposition is a technique that breaks a time-series into its main components to better understand the data pattern over 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3" name="Freeform 3"/>
          <p:cNvSpPr/>
          <p:nvPr/>
        </p:nvSpPr>
        <p:spPr>
          <a:xfrm rot="8250927">
            <a:off x="5064952" y="8368433"/>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sp>
        <p:nvSpPr>
          <p:cNvPr id="4" name="TextBox 4"/>
          <p:cNvSpPr txBox="1"/>
          <p:nvPr/>
        </p:nvSpPr>
        <p:spPr>
          <a:xfrm>
            <a:off x="14826108" y="4766635"/>
            <a:ext cx="2042727"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sp>
        <p:nvSpPr>
          <p:cNvPr id="5" name="TextBox 5"/>
          <p:cNvSpPr txBox="1"/>
          <p:nvPr/>
        </p:nvSpPr>
        <p:spPr>
          <a:xfrm>
            <a:off x="756753" y="360786"/>
            <a:ext cx="18702129" cy="877209"/>
          </a:xfrm>
          <a:prstGeom prst="rect">
            <a:avLst/>
          </a:prstGeom>
        </p:spPr>
        <p:txBody>
          <a:bodyPr lIns="0" tIns="0" rIns="0" bIns="0" rtlCol="0" anchor="t">
            <a:spAutoFit/>
          </a:bodyPr>
          <a:lstStyle/>
          <a:p>
            <a:pPr algn="l">
              <a:lnSpc>
                <a:spcPts val="6039"/>
              </a:lnSpc>
            </a:pPr>
            <a:r>
              <a:rPr lang="en-US" sz="6226" b="1">
                <a:solidFill>
                  <a:srgbClr val="343434"/>
                </a:solidFill>
                <a:latin typeface="Telegraf Bold"/>
                <a:ea typeface="Telegraf Bold"/>
                <a:cs typeface="Telegraf Bold"/>
                <a:sym typeface="Telegraf Bold"/>
              </a:rPr>
              <a:t> Augmented Dickey-Fuller (ADF) Test</a:t>
            </a:r>
          </a:p>
        </p:txBody>
      </p:sp>
      <p:sp>
        <p:nvSpPr>
          <p:cNvPr id="6" name="TextBox 6"/>
          <p:cNvSpPr txBox="1"/>
          <p:nvPr/>
        </p:nvSpPr>
        <p:spPr>
          <a:xfrm>
            <a:off x="393571" y="2261197"/>
            <a:ext cx="19199248" cy="1325880"/>
          </a:xfrm>
          <a:prstGeom prst="rect">
            <a:avLst/>
          </a:prstGeom>
        </p:spPr>
        <p:txBody>
          <a:bodyPr lIns="0" tIns="0" rIns="0" bIns="0" rtlCol="0" anchor="t">
            <a:spAutoFit/>
          </a:bodyPr>
          <a:lstStyle/>
          <a:p>
            <a:pPr algn="just">
              <a:lnSpc>
                <a:spcPts val="3569"/>
              </a:lnSpc>
            </a:pPr>
            <a:r>
              <a:rPr lang="en-US" sz="2550" b="1">
                <a:solidFill>
                  <a:srgbClr val="000000"/>
                </a:solidFill>
                <a:latin typeface="TT Hoves Bold"/>
                <a:ea typeface="TT Hoves Bold"/>
                <a:cs typeface="TT Hoves Bold"/>
                <a:sym typeface="TT Hoves Bold"/>
              </a:rPr>
              <a:t>What is ADF Test (Augmented Dickey–Fuller Test)</a:t>
            </a:r>
          </a:p>
          <a:p>
            <a:pPr marL="550545" lvl="1" indent="-275272" algn="just">
              <a:lnSpc>
                <a:spcPts val="3569"/>
              </a:lnSpc>
              <a:buFont typeface="Arial"/>
              <a:buChar char="•"/>
            </a:pPr>
            <a:r>
              <a:rPr lang="en-US" sz="2550">
                <a:solidFill>
                  <a:srgbClr val="000000"/>
                </a:solidFill>
                <a:latin typeface="TT Hoves"/>
                <a:ea typeface="TT Hoves"/>
                <a:cs typeface="TT Hoves"/>
                <a:sym typeface="TT Hoves"/>
              </a:rPr>
              <a:t>The ADF test is a statistical test used to check whether a time series is stationary or non-stationary.</a:t>
            </a:r>
          </a:p>
          <a:p>
            <a:pPr algn="just">
              <a:lnSpc>
                <a:spcPts val="3569"/>
              </a:lnSpc>
              <a:spcBef>
                <a:spcPct val="0"/>
              </a:spcBef>
            </a:pPr>
            <a:endParaRPr lang="en-US" sz="2550">
              <a:solidFill>
                <a:srgbClr val="000000"/>
              </a:solidFill>
              <a:latin typeface="TT Hoves"/>
              <a:ea typeface="TT Hoves"/>
              <a:cs typeface="TT Hoves"/>
              <a:sym typeface="TT Hoves"/>
            </a:endParaRPr>
          </a:p>
        </p:txBody>
      </p:sp>
      <p:sp>
        <p:nvSpPr>
          <p:cNvPr id="7" name="TextBox 7"/>
          <p:cNvSpPr txBox="1"/>
          <p:nvPr/>
        </p:nvSpPr>
        <p:spPr>
          <a:xfrm>
            <a:off x="454161" y="3539452"/>
            <a:ext cx="16805139" cy="1325880"/>
          </a:xfrm>
          <a:prstGeom prst="rect">
            <a:avLst/>
          </a:prstGeom>
        </p:spPr>
        <p:txBody>
          <a:bodyPr lIns="0" tIns="0" rIns="0" bIns="0" rtlCol="0" anchor="t">
            <a:spAutoFit/>
          </a:bodyPr>
          <a:lstStyle/>
          <a:p>
            <a:pPr algn="l">
              <a:lnSpc>
                <a:spcPts val="3569"/>
              </a:lnSpc>
            </a:pPr>
            <a:r>
              <a:rPr lang="en-US" sz="2550" b="1">
                <a:solidFill>
                  <a:srgbClr val="000000"/>
                </a:solidFill>
                <a:latin typeface="TT Hoves Bold"/>
                <a:ea typeface="TT Hoves Bold"/>
                <a:cs typeface="TT Hoves Bold"/>
                <a:sym typeface="TT Hoves Bold"/>
              </a:rPr>
              <a:t>Why We Use It</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 We use the ADF test to: Check if a series stationary or not</a:t>
            </a:r>
          </a:p>
          <a:p>
            <a:pPr algn="l">
              <a:lnSpc>
                <a:spcPts val="3569"/>
              </a:lnSpc>
              <a:spcBef>
                <a:spcPct val="0"/>
              </a:spcBef>
            </a:pPr>
            <a:r>
              <a:rPr lang="en-US" sz="2550">
                <a:solidFill>
                  <a:srgbClr val="000000"/>
                </a:solidFill>
                <a:latin typeface="TT Hoves"/>
                <a:ea typeface="TT Hoves"/>
                <a:cs typeface="TT Hoves"/>
                <a:sym typeface="TT Hoves"/>
              </a:rPr>
              <a:t>        Decide whether differencing is required before applying models like ARIMA</a:t>
            </a:r>
          </a:p>
        </p:txBody>
      </p:sp>
      <p:sp>
        <p:nvSpPr>
          <p:cNvPr id="8" name="TextBox 8"/>
          <p:cNvSpPr txBox="1"/>
          <p:nvPr/>
        </p:nvSpPr>
        <p:spPr>
          <a:xfrm>
            <a:off x="393571" y="5718780"/>
            <a:ext cx="8245484" cy="4011930"/>
          </a:xfrm>
          <a:prstGeom prst="rect">
            <a:avLst/>
          </a:prstGeom>
        </p:spPr>
        <p:txBody>
          <a:bodyPr lIns="0" tIns="0" rIns="0" bIns="0" rtlCol="0" anchor="t">
            <a:spAutoFit/>
          </a:bodyPr>
          <a:lstStyle/>
          <a:p>
            <a:pPr algn="l">
              <a:lnSpc>
                <a:spcPts val="3569"/>
              </a:lnSpc>
              <a:spcBef>
                <a:spcPct val="0"/>
              </a:spcBef>
            </a:pPr>
            <a:r>
              <a:rPr lang="en-US" sz="2550" b="1">
                <a:solidFill>
                  <a:srgbClr val="000000"/>
                </a:solidFill>
                <a:latin typeface="TT Hoves Bold"/>
                <a:ea typeface="TT Hoves Bold"/>
                <a:cs typeface="TT Hoves Bold"/>
                <a:sym typeface="TT Hoves Bold"/>
              </a:rPr>
              <a:t>Null &amp; Alternative Hypothesis</a:t>
            </a:r>
          </a:p>
          <a:p>
            <a:pPr marL="550545" lvl="1" indent="-275272" algn="l">
              <a:lnSpc>
                <a:spcPts val="3569"/>
              </a:lnSpc>
              <a:spcBef>
                <a:spcPct val="0"/>
              </a:spcBef>
              <a:buFont typeface="Arial"/>
              <a:buChar char="•"/>
            </a:pPr>
            <a:r>
              <a:rPr lang="en-US" sz="2550" b="1">
                <a:solidFill>
                  <a:srgbClr val="000000"/>
                </a:solidFill>
                <a:latin typeface="TT Hoves Bold"/>
                <a:ea typeface="TT Hoves Bold"/>
                <a:cs typeface="TT Hoves Bold"/>
                <a:sym typeface="TT Hoves Bold"/>
              </a:rPr>
              <a:t>Null Hypothesis (H₀):</a:t>
            </a:r>
            <a:r>
              <a:rPr lang="en-US" sz="2550">
                <a:solidFill>
                  <a:srgbClr val="000000"/>
                </a:solidFill>
                <a:latin typeface="TT Hoves"/>
                <a:ea typeface="TT Hoves"/>
                <a:cs typeface="TT Hoves"/>
                <a:sym typeface="TT Hoves"/>
              </a:rPr>
              <a:t> it is non-stationary</a:t>
            </a:r>
          </a:p>
          <a:p>
            <a:pPr marL="550545" lvl="1" indent="-275272" algn="l">
              <a:lnSpc>
                <a:spcPts val="3569"/>
              </a:lnSpc>
              <a:spcBef>
                <a:spcPct val="0"/>
              </a:spcBef>
              <a:buFont typeface="Arial"/>
              <a:buChar char="•"/>
            </a:pPr>
            <a:r>
              <a:rPr lang="en-US" sz="2550" b="1">
                <a:solidFill>
                  <a:srgbClr val="000000"/>
                </a:solidFill>
                <a:latin typeface="TT Hoves Bold"/>
                <a:ea typeface="TT Hoves Bold"/>
                <a:cs typeface="TT Hoves Bold"/>
                <a:sym typeface="TT Hoves Bold"/>
              </a:rPr>
              <a:t>Alternative Hypothesis (H₁):</a:t>
            </a:r>
            <a:r>
              <a:rPr lang="en-US" sz="2550">
                <a:solidFill>
                  <a:srgbClr val="000000"/>
                </a:solidFill>
                <a:latin typeface="TT Hoves"/>
                <a:ea typeface="TT Hoves"/>
                <a:cs typeface="TT Hoves"/>
                <a:sym typeface="TT Hoves"/>
              </a:rPr>
              <a:t> it is stationary</a:t>
            </a:r>
          </a:p>
          <a:p>
            <a:pPr algn="l">
              <a:lnSpc>
                <a:spcPts val="3569"/>
              </a:lnSpc>
              <a:spcBef>
                <a:spcPct val="0"/>
              </a:spcBef>
            </a:pPr>
            <a:r>
              <a:rPr lang="en-US" sz="2550">
                <a:solidFill>
                  <a:srgbClr val="000000"/>
                </a:solidFill>
                <a:latin typeface="TT Hoves"/>
                <a:ea typeface="TT Hoves"/>
                <a:cs typeface="TT Hoves"/>
                <a:sym typeface="TT Hoves"/>
              </a:rPr>
              <a:t>Condition to Reject or Accept H₀</a:t>
            </a:r>
          </a:p>
          <a:p>
            <a:pPr algn="l">
              <a:lnSpc>
                <a:spcPts val="3569"/>
              </a:lnSpc>
              <a:spcBef>
                <a:spcPct val="0"/>
              </a:spcBef>
            </a:pPr>
            <a:r>
              <a:rPr lang="en-US" sz="2550">
                <a:solidFill>
                  <a:srgbClr val="000000"/>
                </a:solidFill>
                <a:latin typeface="TT Hoves"/>
                <a:ea typeface="TT Hoves"/>
                <a:cs typeface="TT Hoves"/>
                <a:sym typeface="TT Hoves"/>
              </a:rPr>
              <a:t>Using </a:t>
            </a:r>
            <a:r>
              <a:rPr lang="en-US" sz="2550" b="1">
                <a:solidFill>
                  <a:srgbClr val="000000"/>
                </a:solidFill>
                <a:latin typeface="TT Hoves Bold"/>
                <a:ea typeface="TT Hoves Bold"/>
                <a:cs typeface="TT Hoves Bold"/>
                <a:sym typeface="TT Hoves Bold"/>
              </a:rPr>
              <a:t>p-value</a:t>
            </a:r>
            <a:r>
              <a:rPr lang="en-US" sz="2550">
                <a:solidFill>
                  <a:srgbClr val="000000"/>
                </a:solidFill>
                <a:latin typeface="TT Hoves"/>
                <a:ea typeface="TT Hoves"/>
                <a:cs typeface="TT Hoves"/>
                <a:sym typeface="TT Hoves"/>
              </a:rPr>
              <a:t> (most common):</a:t>
            </a:r>
          </a:p>
          <a:p>
            <a:pPr marL="550545" lvl="1" indent="-275272" algn="l">
              <a:lnSpc>
                <a:spcPts val="3569"/>
              </a:lnSpc>
              <a:spcBef>
                <a:spcPct val="0"/>
              </a:spcBef>
              <a:buFont typeface="Arial"/>
              <a:buChar char="•"/>
            </a:pPr>
            <a:r>
              <a:rPr lang="en-US" sz="2550">
                <a:solidFill>
                  <a:srgbClr val="000000"/>
                </a:solidFill>
                <a:latin typeface="TT Hoves"/>
                <a:ea typeface="TT Hoves"/>
                <a:cs typeface="TT Hoves"/>
                <a:sym typeface="TT Hoves"/>
              </a:rPr>
              <a:t>If p-value &lt; 0.05 → Reject H₀ → Series is stationary</a:t>
            </a:r>
          </a:p>
          <a:p>
            <a:pPr marL="550545" lvl="1" indent="-275272" algn="l">
              <a:lnSpc>
                <a:spcPts val="3569"/>
              </a:lnSpc>
              <a:spcBef>
                <a:spcPct val="0"/>
              </a:spcBef>
              <a:buFont typeface="Arial"/>
              <a:buChar char="•"/>
            </a:pPr>
            <a:r>
              <a:rPr lang="en-US" sz="2550">
                <a:solidFill>
                  <a:srgbClr val="000000"/>
                </a:solidFill>
                <a:latin typeface="TT Hoves"/>
                <a:ea typeface="TT Hoves"/>
                <a:cs typeface="TT Hoves"/>
                <a:sym typeface="TT Hoves"/>
              </a:rPr>
              <a:t>If p-value ≥ 0.05 → Fail to reject H₀ → Series is non-stationary</a:t>
            </a:r>
          </a:p>
          <a:p>
            <a:pPr algn="l">
              <a:lnSpc>
                <a:spcPts val="3569"/>
              </a:lnSpc>
              <a:spcBef>
                <a:spcPct val="0"/>
              </a:spcBef>
            </a:pPr>
            <a:endParaRPr lang="en-US" sz="2550">
              <a:solidFill>
                <a:srgbClr val="000000"/>
              </a:solidFill>
              <a:latin typeface="TT Hoves"/>
              <a:ea typeface="TT Hoves"/>
              <a:cs typeface="TT Hoves"/>
              <a:sym typeface="TT Hoves"/>
            </a:endParaRPr>
          </a:p>
        </p:txBody>
      </p:sp>
      <p:sp>
        <p:nvSpPr>
          <p:cNvPr id="9" name="TextBox 9"/>
          <p:cNvSpPr txBox="1"/>
          <p:nvPr/>
        </p:nvSpPr>
        <p:spPr>
          <a:xfrm>
            <a:off x="9520155" y="5976174"/>
            <a:ext cx="8188113" cy="2836084"/>
          </a:xfrm>
          <a:prstGeom prst="rect">
            <a:avLst/>
          </a:prstGeom>
        </p:spPr>
        <p:txBody>
          <a:bodyPr lIns="0" tIns="0" rIns="0" bIns="0" rtlCol="0" anchor="t">
            <a:spAutoFit/>
          </a:bodyPr>
          <a:lstStyle/>
          <a:p>
            <a:pPr algn="l">
              <a:lnSpc>
                <a:spcPts val="3805"/>
              </a:lnSpc>
            </a:pPr>
            <a:r>
              <a:rPr lang="en-US" sz="2718" b="1" spc="135">
                <a:solidFill>
                  <a:srgbClr val="000000"/>
                </a:solidFill>
                <a:latin typeface="TT Hoves Bold"/>
                <a:ea typeface="TT Hoves Bold"/>
                <a:cs typeface="TT Hoves Bold"/>
                <a:sym typeface="TT Hoves Bold"/>
              </a:rPr>
              <a:t>Result</a:t>
            </a:r>
          </a:p>
          <a:p>
            <a:pPr marL="586850" lvl="1" indent="-293425" algn="l">
              <a:lnSpc>
                <a:spcPts val="3805"/>
              </a:lnSpc>
              <a:spcBef>
                <a:spcPct val="0"/>
              </a:spcBef>
              <a:buFont typeface="Arial"/>
              <a:buChar char="•"/>
            </a:pPr>
            <a:r>
              <a:rPr lang="en-US" sz="2718" spc="135">
                <a:solidFill>
                  <a:srgbClr val="000000"/>
                </a:solidFill>
                <a:latin typeface="TT Hoves"/>
                <a:ea typeface="TT Hoves"/>
                <a:cs typeface="TT Hoves"/>
                <a:sym typeface="TT Hoves"/>
              </a:rPr>
              <a:t>ADF Statistic: -18.413410</a:t>
            </a:r>
          </a:p>
          <a:p>
            <a:pPr marL="586850" lvl="1" indent="-293425" algn="l">
              <a:lnSpc>
                <a:spcPts val="3805"/>
              </a:lnSpc>
              <a:spcBef>
                <a:spcPct val="0"/>
              </a:spcBef>
              <a:buFont typeface="Arial"/>
              <a:buChar char="•"/>
            </a:pPr>
            <a:r>
              <a:rPr lang="en-US" sz="2718" spc="135">
                <a:solidFill>
                  <a:srgbClr val="000000"/>
                </a:solidFill>
                <a:latin typeface="TT Hoves"/>
                <a:ea typeface="TT Hoves"/>
                <a:cs typeface="TT Hoves"/>
                <a:sym typeface="TT Hoves"/>
              </a:rPr>
              <a:t>p-value: 0.000000</a:t>
            </a:r>
          </a:p>
          <a:p>
            <a:pPr marL="586850" lvl="1" indent="-293425" algn="l">
              <a:lnSpc>
                <a:spcPts val="3805"/>
              </a:lnSpc>
              <a:spcBef>
                <a:spcPct val="0"/>
              </a:spcBef>
              <a:buFont typeface="Arial"/>
              <a:buChar char="•"/>
            </a:pPr>
            <a:r>
              <a:rPr lang="en-US" sz="2718" spc="135">
                <a:solidFill>
                  <a:srgbClr val="000000"/>
                </a:solidFill>
                <a:latin typeface="TT Hoves"/>
                <a:ea typeface="TT Hoves"/>
                <a:cs typeface="TT Hoves"/>
                <a:sym typeface="TT Hoves"/>
              </a:rPr>
              <a:t>Conclusion: Reject null hypothesis → Series is stationary</a:t>
            </a:r>
          </a:p>
          <a:p>
            <a:pPr algn="l">
              <a:lnSpc>
                <a:spcPts val="3805"/>
              </a:lnSpc>
              <a:spcBef>
                <a:spcPct val="0"/>
              </a:spcBef>
            </a:pPr>
            <a:endParaRPr lang="en-US" sz="2718" spc="135">
              <a:solidFill>
                <a:srgbClr val="000000"/>
              </a:solidFill>
              <a:latin typeface="TT Hoves"/>
              <a:ea typeface="TT Hoves"/>
              <a:cs typeface="TT Hoves"/>
              <a:sym typeface="TT Hove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2" name="Freeform 2"/>
          <p:cNvSpPr/>
          <p:nvPr/>
        </p:nvSpPr>
        <p:spPr>
          <a:xfrm rot="-1565348" flipH="1">
            <a:off x="-1362223" y="-2212276"/>
            <a:ext cx="10441422" cy="4424552"/>
          </a:xfrm>
          <a:custGeom>
            <a:avLst/>
            <a:gdLst/>
            <a:ahLst/>
            <a:cxnLst/>
            <a:rect l="l" t="t" r="r" b="b"/>
            <a:pathLst>
              <a:path w="10441422" h="4424552">
                <a:moveTo>
                  <a:pt x="10441421" y="0"/>
                </a:moveTo>
                <a:lnTo>
                  <a:pt x="0" y="0"/>
                </a:lnTo>
                <a:lnTo>
                  <a:pt x="0" y="4424552"/>
                </a:lnTo>
                <a:lnTo>
                  <a:pt x="10441421" y="4424552"/>
                </a:lnTo>
                <a:lnTo>
                  <a:pt x="10441421" y="0"/>
                </a:lnTo>
                <a:close/>
              </a:path>
            </a:pathLst>
          </a:custGeom>
          <a:blipFill>
            <a:blip r:embed="rId2"/>
            <a:stretch>
              <a:fillRect/>
            </a:stretch>
          </a:blipFill>
        </p:spPr>
      </p:sp>
      <p:sp>
        <p:nvSpPr>
          <p:cNvPr id="3" name="Freeform 3"/>
          <p:cNvSpPr/>
          <p:nvPr/>
        </p:nvSpPr>
        <p:spPr>
          <a:xfrm rot="8250927">
            <a:off x="5486162" y="7645079"/>
            <a:ext cx="7735476" cy="4631616"/>
          </a:xfrm>
          <a:custGeom>
            <a:avLst/>
            <a:gdLst/>
            <a:ahLst/>
            <a:cxnLst/>
            <a:rect l="l" t="t" r="r" b="b"/>
            <a:pathLst>
              <a:path w="7735476" h="4631616">
                <a:moveTo>
                  <a:pt x="0" y="0"/>
                </a:moveTo>
                <a:lnTo>
                  <a:pt x="7735475" y="0"/>
                </a:lnTo>
                <a:lnTo>
                  <a:pt x="7735475" y="4631616"/>
                </a:lnTo>
                <a:lnTo>
                  <a:pt x="0" y="4631616"/>
                </a:lnTo>
                <a:lnTo>
                  <a:pt x="0" y="0"/>
                </a:lnTo>
                <a:close/>
              </a:path>
            </a:pathLst>
          </a:custGeom>
          <a:blipFill>
            <a:blip r:embed="rId3"/>
            <a:stretch>
              <a:fillRect/>
            </a:stretch>
          </a:blipFill>
        </p:spPr>
      </p:sp>
      <p:sp>
        <p:nvSpPr>
          <p:cNvPr id="4" name="Freeform 4"/>
          <p:cNvSpPr/>
          <p:nvPr/>
        </p:nvSpPr>
        <p:spPr>
          <a:xfrm>
            <a:off x="560953" y="6904056"/>
            <a:ext cx="17408893" cy="2850706"/>
          </a:xfrm>
          <a:custGeom>
            <a:avLst/>
            <a:gdLst/>
            <a:ahLst/>
            <a:cxnLst/>
            <a:rect l="l" t="t" r="r" b="b"/>
            <a:pathLst>
              <a:path w="17408893" h="2850706">
                <a:moveTo>
                  <a:pt x="0" y="0"/>
                </a:moveTo>
                <a:lnTo>
                  <a:pt x="17408892" y="0"/>
                </a:lnTo>
                <a:lnTo>
                  <a:pt x="17408892" y="2850706"/>
                </a:lnTo>
                <a:lnTo>
                  <a:pt x="0" y="2850706"/>
                </a:lnTo>
                <a:lnTo>
                  <a:pt x="0" y="0"/>
                </a:lnTo>
                <a:close/>
              </a:path>
            </a:pathLst>
          </a:custGeom>
          <a:blipFill>
            <a:blip r:embed="rId4"/>
            <a:stretch>
              <a:fillRect/>
            </a:stretch>
          </a:blipFill>
        </p:spPr>
      </p:sp>
      <p:sp>
        <p:nvSpPr>
          <p:cNvPr id="5" name="TextBox 5"/>
          <p:cNvSpPr txBox="1"/>
          <p:nvPr/>
        </p:nvSpPr>
        <p:spPr>
          <a:xfrm>
            <a:off x="12028076" y="4766635"/>
            <a:ext cx="2798032" cy="351790"/>
          </a:xfrm>
          <a:prstGeom prst="rect">
            <a:avLst/>
          </a:prstGeom>
        </p:spPr>
        <p:txBody>
          <a:bodyPr lIns="0" tIns="0" rIns="0" bIns="0" rtlCol="0" anchor="t">
            <a:spAutoFit/>
          </a:bodyPr>
          <a:lstStyle/>
          <a:p>
            <a:pPr algn="l">
              <a:lnSpc>
                <a:spcPts val="2660"/>
              </a:lnSpc>
              <a:spcBef>
                <a:spcPct val="0"/>
              </a:spcBef>
            </a:pPr>
            <a:r>
              <a:rPr lang="en-US" sz="1900" spc="95">
                <a:solidFill>
                  <a:srgbClr val="F2F7FA"/>
                </a:solidFill>
                <a:latin typeface="Telegraf Extra-Light"/>
                <a:ea typeface="Telegraf Extra-Light"/>
                <a:cs typeface="Telegraf Extra-Light"/>
                <a:sym typeface="Telegraf Extra-Light"/>
              </a:rPr>
              <a:t>Studio Shodwe</a:t>
            </a:r>
          </a:p>
        </p:txBody>
      </p:sp>
      <p:sp>
        <p:nvSpPr>
          <p:cNvPr id="6" name="TextBox 6"/>
          <p:cNvSpPr txBox="1"/>
          <p:nvPr/>
        </p:nvSpPr>
        <p:spPr>
          <a:xfrm>
            <a:off x="14826108" y="4766635"/>
            <a:ext cx="2042727" cy="351790"/>
          </a:xfrm>
          <a:prstGeom prst="rect">
            <a:avLst/>
          </a:prstGeom>
        </p:spPr>
        <p:txBody>
          <a:bodyPr lIns="0" tIns="0" rIns="0" bIns="0" rtlCol="0" anchor="t">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sp>
        <p:nvSpPr>
          <p:cNvPr id="7" name="TextBox 7"/>
          <p:cNvSpPr txBox="1"/>
          <p:nvPr/>
        </p:nvSpPr>
        <p:spPr>
          <a:xfrm>
            <a:off x="3781804" y="143339"/>
            <a:ext cx="10274217" cy="996506"/>
          </a:xfrm>
          <a:prstGeom prst="rect">
            <a:avLst/>
          </a:prstGeom>
        </p:spPr>
        <p:txBody>
          <a:bodyPr lIns="0" tIns="0" rIns="0" bIns="0" rtlCol="0" anchor="t">
            <a:spAutoFit/>
          </a:bodyPr>
          <a:lstStyle/>
          <a:p>
            <a:pPr algn="l">
              <a:lnSpc>
                <a:spcPts val="6838"/>
              </a:lnSpc>
            </a:pPr>
            <a:r>
              <a:rPr lang="en-US" sz="7050" b="1">
                <a:solidFill>
                  <a:srgbClr val="343434"/>
                </a:solidFill>
                <a:latin typeface="Telegraf Bold"/>
                <a:ea typeface="Telegraf Bold"/>
                <a:cs typeface="Telegraf Bold"/>
                <a:sym typeface="Telegraf Bold"/>
              </a:rPr>
              <a:t>NAIVE FORECASTING</a:t>
            </a:r>
          </a:p>
        </p:txBody>
      </p:sp>
      <p:sp>
        <p:nvSpPr>
          <p:cNvPr id="8" name="TextBox 8"/>
          <p:cNvSpPr txBox="1"/>
          <p:nvPr/>
        </p:nvSpPr>
        <p:spPr>
          <a:xfrm>
            <a:off x="215484" y="1688071"/>
            <a:ext cx="16738389" cy="1773555"/>
          </a:xfrm>
          <a:prstGeom prst="rect">
            <a:avLst/>
          </a:prstGeom>
        </p:spPr>
        <p:txBody>
          <a:bodyPr lIns="0" tIns="0" rIns="0" bIns="0" rtlCol="0" anchor="t">
            <a:spAutoFit/>
          </a:bodyPr>
          <a:lstStyle/>
          <a:p>
            <a:pPr algn="l">
              <a:lnSpc>
                <a:spcPts val="3569"/>
              </a:lnSpc>
              <a:spcBef>
                <a:spcPct val="0"/>
              </a:spcBef>
            </a:pPr>
            <a:r>
              <a:rPr lang="en-US" sz="2550" b="1" spc="127">
                <a:solidFill>
                  <a:srgbClr val="000000"/>
                </a:solidFill>
                <a:latin typeface="TT Hoves Bold"/>
                <a:ea typeface="TT Hoves Bold"/>
                <a:cs typeface="TT Hoves Bold"/>
                <a:sym typeface="TT Hoves Bold"/>
              </a:rPr>
              <a:t>Naive Bayes for Time Series Forecasting</a:t>
            </a:r>
          </a:p>
          <a:p>
            <a:pPr marL="550545" lvl="1" indent="-275272" algn="l">
              <a:lnSpc>
                <a:spcPts val="3569"/>
              </a:lnSpc>
              <a:spcBef>
                <a:spcPct val="0"/>
              </a:spcBef>
              <a:buFont typeface="Arial"/>
              <a:buChar char="•"/>
            </a:pPr>
            <a:r>
              <a:rPr lang="en-US" sz="2550" spc="127">
                <a:solidFill>
                  <a:srgbClr val="000000"/>
                </a:solidFill>
                <a:latin typeface="TT Hoves"/>
                <a:ea typeface="TT Hoves"/>
                <a:cs typeface="TT Hoves"/>
                <a:sym typeface="TT Hoves"/>
              </a:rPr>
              <a:t>A simple probabilistic model that predicts future values using past data patterns.</a:t>
            </a:r>
          </a:p>
          <a:p>
            <a:pPr marL="550545" lvl="1" indent="-275272" algn="l">
              <a:lnSpc>
                <a:spcPts val="3569"/>
              </a:lnSpc>
              <a:spcBef>
                <a:spcPct val="0"/>
              </a:spcBef>
              <a:buFont typeface="Arial"/>
              <a:buChar char="•"/>
            </a:pPr>
            <a:r>
              <a:rPr lang="en-US" sz="2550" spc="127">
                <a:solidFill>
                  <a:srgbClr val="000000"/>
                </a:solidFill>
                <a:latin typeface="TT Hoves"/>
                <a:ea typeface="TT Hoves"/>
                <a:cs typeface="TT Hoves"/>
                <a:sym typeface="TT Hoves"/>
              </a:rPr>
              <a:t>Assumes independent features, making it fast and useful as a baseline forecaster.</a:t>
            </a:r>
          </a:p>
          <a:p>
            <a:pPr algn="l">
              <a:lnSpc>
                <a:spcPts val="3569"/>
              </a:lnSpc>
              <a:spcBef>
                <a:spcPct val="0"/>
              </a:spcBef>
            </a:pPr>
            <a:endParaRPr lang="en-US" sz="2550" spc="127">
              <a:solidFill>
                <a:srgbClr val="000000"/>
              </a:solidFill>
              <a:latin typeface="TT Hoves"/>
              <a:ea typeface="TT Hoves"/>
              <a:cs typeface="TT Hoves"/>
              <a:sym typeface="TT Hoves"/>
            </a:endParaRPr>
          </a:p>
        </p:txBody>
      </p:sp>
      <p:sp>
        <p:nvSpPr>
          <p:cNvPr id="9" name="TextBox 9"/>
          <p:cNvSpPr txBox="1"/>
          <p:nvPr/>
        </p:nvSpPr>
        <p:spPr>
          <a:xfrm>
            <a:off x="237755" y="4235151"/>
            <a:ext cx="3620732" cy="2668905"/>
          </a:xfrm>
          <a:prstGeom prst="rect">
            <a:avLst/>
          </a:prstGeom>
        </p:spPr>
        <p:txBody>
          <a:bodyPr lIns="0" tIns="0" rIns="0" bIns="0" rtlCol="0" anchor="t">
            <a:spAutoFit/>
          </a:bodyPr>
          <a:lstStyle/>
          <a:p>
            <a:pPr algn="l">
              <a:lnSpc>
                <a:spcPts val="3569"/>
              </a:lnSpc>
            </a:pPr>
            <a:r>
              <a:rPr lang="en-US" sz="2550" b="1">
                <a:solidFill>
                  <a:srgbClr val="000000"/>
                </a:solidFill>
                <a:latin typeface="TT Hoves Bold"/>
                <a:ea typeface="TT Hoves Bold"/>
                <a:cs typeface="TT Hoves Bold"/>
                <a:sym typeface="TT Hoves Bold"/>
              </a:rPr>
              <a:t>Train Set</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MAE: 49.4822</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MSE: 9092.7567</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RMSE: 95.3559</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R²: 0.7022 </a:t>
            </a:r>
          </a:p>
          <a:p>
            <a:pPr algn="l">
              <a:lnSpc>
                <a:spcPts val="3569"/>
              </a:lnSpc>
            </a:pPr>
            <a:endParaRPr lang="en-US" sz="2550">
              <a:solidFill>
                <a:srgbClr val="000000"/>
              </a:solidFill>
              <a:latin typeface="TT Hoves"/>
              <a:ea typeface="TT Hoves"/>
              <a:cs typeface="TT Hoves"/>
              <a:sym typeface="TT Hoves"/>
            </a:endParaRPr>
          </a:p>
        </p:txBody>
      </p:sp>
      <p:sp>
        <p:nvSpPr>
          <p:cNvPr id="10" name="TextBox 10"/>
          <p:cNvSpPr txBox="1"/>
          <p:nvPr/>
        </p:nvSpPr>
        <p:spPr>
          <a:xfrm>
            <a:off x="4389747" y="4270972"/>
            <a:ext cx="3136222" cy="2221230"/>
          </a:xfrm>
          <a:prstGeom prst="rect">
            <a:avLst/>
          </a:prstGeom>
        </p:spPr>
        <p:txBody>
          <a:bodyPr lIns="0" tIns="0" rIns="0" bIns="0" rtlCol="0" anchor="t">
            <a:spAutoFit/>
          </a:bodyPr>
          <a:lstStyle/>
          <a:p>
            <a:pPr algn="l">
              <a:lnSpc>
                <a:spcPts val="3569"/>
              </a:lnSpc>
            </a:pPr>
            <a:r>
              <a:rPr lang="en-US" sz="2550" b="1">
                <a:solidFill>
                  <a:srgbClr val="000000"/>
                </a:solidFill>
                <a:latin typeface="TT Hoves Bold"/>
                <a:ea typeface="TT Hoves Bold"/>
                <a:cs typeface="TT Hoves Bold"/>
                <a:sym typeface="TT Hoves Bold"/>
              </a:rPr>
              <a:t>Validation Set</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MAE: 45.4711</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MSE: 7818.9425</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RMSE: 88.4248</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R²: 0.6971</a:t>
            </a:r>
          </a:p>
        </p:txBody>
      </p:sp>
      <p:sp>
        <p:nvSpPr>
          <p:cNvPr id="11" name="TextBox 11"/>
          <p:cNvSpPr txBox="1"/>
          <p:nvPr/>
        </p:nvSpPr>
        <p:spPr>
          <a:xfrm>
            <a:off x="8797434" y="4235151"/>
            <a:ext cx="2887147" cy="2221230"/>
          </a:xfrm>
          <a:prstGeom prst="rect">
            <a:avLst/>
          </a:prstGeom>
        </p:spPr>
        <p:txBody>
          <a:bodyPr lIns="0" tIns="0" rIns="0" bIns="0" rtlCol="0" anchor="t">
            <a:spAutoFit/>
          </a:bodyPr>
          <a:lstStyle/>
          <a:p>
            <a:pPr algn="l">
              <a:lnSpc>
                <a:spcPts val="3569"/>
              </a:lnSpc>
            </a:pPr>
            <a:r>
              <a:rPr lang="en-US" sz="2550" b="1">
                <a:solidFill>
                  <a:srgbClr val="000000"/>
                </a:solidFill>
                <a:latin typeface="TT Hoves Bold"/>
                <a:ea typeface="TT Hoves Bold"/>
                <a:cs typeface="TT Hoves Bold"/>
                <a:sym typeface="TT Hoves Bold"/>
              </a:rPr>
              <a:t>Test Set</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MAE: 43.1560</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MSE: 6688.6546</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RMSE: 81.7842</a:t>
            </a:r>
          </a:p>
          <a:p>
            <a:pPr marL="550545" lvl="1" indent="-275272" algn="l">
              <a:lnSpc>
                <a:spcPts val="3569"/>
              </a:lnSpc>
              <a:buFont typeface="Arial"/>
              <a:buChar char="•"/>
            </a:pPr>
            <a:r>
              <a:rPr lang="en-US" sz="2550">
                <a:solidFill>
                  <a:srgbClr val="000000"/>
                </a:solidFill>
                <a:latin typeface="TT Hoves"/>
                <a:ea typeface="TT Hoves"/>
                <a:cs typeface="TT Hoves"/>
                <a:sym typeface="TT Hoves"/>
              </a:rPr>
              <a:t>R²: 0.7074</a:t>
            </a:r>
          </a:p>
        </p:txBody>
      </p:sp>
      <p:sp>
        <p:nvSpPr>
          <p:cNvPr id="12" name="TextBox 12"/>
          <p:cNvSpPr txBox="1"/>
          <p:nvPr/>
        </p:nvSpPr>
        <p:spPr>
          <a:xfrm>
            <a:off x="-120016" y="3222549"/>
            <a:ext cx="7803640" cy="430530"/>
          </a:xfrm>
          <a:prstGeom prst="rect">
            <a:avLst/>
          </a:prstGeom>
        </p:spPr>
        <p:txBody>
          <a:bodyPr lIns="0" tIns="0" rIns="0" bIns="0" rtlCol="0" anchor="t">
            <a:spAutoFit/>
          </a:bodyPr>
          <a:lstStyle/>
          <a:p>
            <a:pPr algn="ctr">
              <a:lnSpc>
                <a:spcPts val="3569"/>
              </a:lnSpc>
              <a:spcBef>
                <a:spcPct val="0"/>
              </a:spcBef>
            </a:pPr>
            <a:r>
              <a:rPr lang="en-US" sz="2550" b="1">
                <a:solidFill>
                  <a:srgbClr val="000000"/>
                </a:solidFill>
                <a:latin typeface="TT Hoves Bold"/>
                <a:ea typeface="TT Hoves Bold"/>
                <a:cs typeface="TT Hoves Bold"/>
                <a:sym typeface="TT Hoves Bold"/>
              </a:rPr>
              <a:t> Naive Forecasting — Model Evaluation 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1354</Words>
  <Application>Microsoft Office PowerPoint</Application>
  <PresentationFormat>Custom</PresentationFormat>
  <Paragraphs>209</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Telegraf Bold</vt:lpstr>
      <vt:lpstr>Arial</vt:lpstr>
      <vt:lpstr>Telegraf Extra-Light</vt:lpstr>
      <vt:lpstr>Telegraf</vt:lpstr>
      <vt:lpstr>TT Hoves</vt:lpstr>
      <vt:lpstr>TT Hoves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Load Forecasting of One Building</dc:title>
  <cp:lastModifiedBy>Chandan Pandit</cp:lastModifiedBy>
  <cp:revision>3</cp:revision>
  <dcterms:created xsi:type="dcterms:W3CDTF">2006-08-16T00:00:00Z</dcterms:created>
  <dcterms:modified xsi:type="dcterms:W3CDTF">2025-12-04T13:47:12Z</dcterms:modified>
  <dc:identifier>DAG5ycIyaVw</dc:identifier>
</cp:coreProperties>
</file>